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x="18288000" cy="10287000"/>
  <p:notesSz cx="6858000" cy="9144000"/>
  <p:embeddedFontLst>
    <p:embeddedFont>
      <p:font typeface="Arial Bold" charset="1" panose="020B0802020202020204"/>
      <p:regular r:id="rId58"/>
    </p:embeddedFont>
    <p:embeddedFont>
      <p:font typeface="Daydream" charset="1" panose="00000000000000000000"/>
      <p:regular r:id="rId59"/>
    </p:embeddedFont>
    <p:embeddedFont>
      <p:font typeface="Old Standard Bold" charset="1" panose="02040503050505020303"/>
      <p:regular r:id="rId60"/>
    </p:embeddedFont>
    <p:embeddedFont>
      <p:font typeface="Arial" charset="1" panose="020B0502020202020204"/>
      <p:regular r:id="rId61"/>
    </p:embeddedFont>
    <p:embeddedFont>
      <p:font typeface="Questrial" charset="1" panose="02000000000000000000"/>
      <p:regular r:id="rId62"/>
    </p:embeddedFont>
    <p:embeddedFont>
      <p:font typeface="Times New Roman Bold" charset="1" panose="02030802070405020303"/>
      <p:regular r:id="rId63"/>
    </p:embeddedFont>
    <p:embeddedFont>
      <p:font typeface="Arial Italics" charset="1" panose="020B0502020202090204"/>
      <p:regular r:id="rId64"/>
    </p:embeddedFont>
    <p:embeddedFont>
      <p:font typeface="Arial Bold Italics" charset="1" panose="020B0802020202090204"/>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6.png" Type="http://schemas.openxmlformats.org/officeDocument/2006/relationships/image"/><Relationship Id="rId3" Target="../media/image47.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12" Target="../media/image38.png" Type="http://schemas.openxmlformats.org/officeDocument/2006/relationships/image"/><Relationship Id="rId13" Target="../media/image39.svg" Type="http://schemas.openxmlformats.org/officeDocument/2006/relationships/image"/><Relationship Id="rId14" Target="../media/image40.pn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4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52.png" Type="http://schemas.openxmlformats.org/officeDocument/2006/relationships/image"/><Relationship Id="rId3" Target="../media/image53.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sv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14" Target="../media/image12.png" Type="http://schemas.openxmlformats.org/officeDocument/2006/relationships/image"/><Relationship Id="rId15" Target="../media/image13.svg" Type="http://schemas.openxmlformats.org/officeDocument/2006/relationships/image"/><Relationship Id="rId2" Target="../media/image5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 Id="rId9"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sv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10.png" Type="http://schemas.openxmlformats.org/officeDocument/2006/relationships/image"/><Relationship Id="rId14" Target="../media/image11.svg" Type="http://schemas.openxmlformats.org/officeDocument/2006/relationships/image"/><Relationship Id="rId15" Target="../media/image12.png" Type="http://schemas.openxmlformats.org/officeDocument/2006/relationships/image"/><Relationship Id="rId16" Target="../media/image13.svg" Type="http://schemas.openxmlformats.org/officeDocument/2006/relationships/image"/><Relationship Id="rId2" Target="../media/image41.png" Type="http://schemas.openxmlformats.org/officeDocument/2006/relationships/image"/><Relationship Id="rId3" Target="../media/image42.png" Type="http://schemas.openxmlformats.org/officeDocument/2006/relationships/image"/><Relationship Id="rId4" Target="https://twitter.com/MsEJenkinson" TargetMode="External" Type="http://schemas.openxmlformats.org/officeDocument/2006/relationships/hyperlink"/><Relationship Id="rId5" Target="https://twitter.com/Gregg_ONeill" TargetMode="External" Type="http://schemas.openxmlformats.org/officeDocument/2006/relationships/hyperlink"/><Relationship Id="rId6" Target="https://educate.ie/" TargetMode="External" Type="http://schemas.openxmlformats.org/officeDocument/2006/relationships/hyperlink"/><Relationship Id="rId7" Target="../media/image4.png" Type="http://schemas.openxmlformats.org/officeDocument/2006/relationships/image"/><Relationship Id="rId8" Target="../media/image5.svg" Type="http://schemas.openxmlformats.org/officeDocument/2006/relationships/image"/><Relationship Id="rId9" Target="../media/image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5423"/>
            <a:ext cx="18443375" cy="10374398"/>
          </a:xfrm>
          <a:custGeom>
            <a:avLst/>
            <a:gdLst/>
            <a:ahLst/>
            <a:cxnLst/>
            <a:rect r="r" b="b" t="t" l="l"/>
            <a:pathLst>
              <a:path h="10374398" w="18443375">
                <a:moveTo>
                  <a:pt x="0" y="0"/>
                </a:moveTo>
                <a:lnTo>
                  <a:pt x="18443375" y="0"/>
                </a:lnTo>
                <a:lnTo>
                  <a:pt x="18443375" y="10374398"/>
                </a:lnTo>
                <a:lnTo>
                  <a:pt x="0" y="10374398"/>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351814" y="3473921"/>
            <a:ext cx="17584390" cy="1530027"/>
          </a:xfrm>
          <a:prstGeom prst="rect">
            <a:avLst/>
          </a:prstGeom>
        </p:spPr>
        <p:txBody>
          <a:bodyPr anchor="t" rtlCol="false" tIns="0" lIns="0" bIns="0" rIns="0">
            <a:spAutoFit/>
          </a:bodyPr>
          <a:lstStyle/>
          <a:p>
            <a:pPr algn="ctr">
              <a:lnSpc>
                <a:spcPts val="11217"/>
              </a:lnSpc>
            </a:pPr>
            <a:r>
              <a:rPr lang="en-US" b="true" sz="8012" spc="360">
                <a:solidFill>
                  <a:srgbClr val="004AAD"/>
                </a:solidFill>
                <a:latin typeface="Arial Bold"/>
                <a:ea typeface="Arial Bold"/>
                <a:cs typeface="Arial Bold"/>
                <a:sym typeface="Arial Bold"/>
              </a:rPr>
              <a:t>LIFE IN COMMUNIST RUSSIA</a:t>
            </a:r>
          </a:p>
        </p:txBody>
      </p:sp>
      <p:sp>
        <p:nvSpPr>
          <p:cNvPr name="TextBox 6" id="6"/>
          <p:cNvSpPr txBox="true"/>
          <p:nvPr/>
        </p:nvSpPr>
        <p:spPr>
          <a:xfrm rot="0">
            <a:off x="351801" y="3747307"/>
            <a:ext cx="17584398" cy="1335680"/>
          </a:xfrm>
          <a:prstGeom prst="rect">
            <a:avLst/>
          </a:prstGeom>
        </p:spPr>
        <p:txBody>
          <a:bodyPr anchor="t" rtlCol="false" tIns="0" lIns="0" bIns="0" rIns="0">
            <a:spAutoFit/>
          </a:bodyPr>
          <a:lstStyle/>
          <a:p>
            <a:pPr algn="ctr">
              <a:lnSpc>
                <a:spcPts val="10366"/>
              </a:lnSpc>
            </a:pPr>
            <a:r>
              <a:rPr lang="en-US" sz="9014" spc="2704">
                <a:solidFill>
                  <a:srgbClr val="FFFFFF"/>
                </a:solidFill>
                <a:latin typeface="Daydream"/>
                <a:ea typeface="Daydream"/>
                <a:cs typeface="Daydream"/>
                <a:sym typeface="Daydream"/>
              </a:rPr>
              <a:t>life in communist russia</a:t>
            </a:r>
          </a:p>
        </p:txBody>
      </p:sp>
      <p:sp>
        <p:nvSpPr>
          <p:cNvPr name="TextBox 7" id="7"/>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22</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1917-1939</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Russian Civil War </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Many Russians were worried by the events following Lenin’s rise to power. </a:t>
            </a:r>
            <a:r>
              <a:rPr lang="en-US" sz="3000">
                <a:solidFill>
                  <a:srgbClr val="000000"/>
                </a:solidFill>
                <a:latin typeface="Arial"/>
                <a:ea typeface="Arial"/>
                <a:cs typeface="Arial"/>
                <a:sym typeface="Arial"/>
              </a:rPr>
              <a:t>In December 1917, civil war broke out. The Bolsheviks’ </a:t>
            </a:r>
            <a:r>
              <a:rPr lang="en-US" sz="3000" b="true">
                <a:solidFill>
                  <a:srgbClr val="000000"/>
                </a:solidFill>
                <a:latin typeface="Arial Bold"/>
                <a:ea typeface="Arial Bold"/>
                <a:cs typeface="Arial Bold"/>
                <a:sym typeface="Arial Bold"/>
              </a:rPr>
              <a:t>Red Army</a:t>
            </a:r>
            <a:r>
              <a:rPr lang="en-US" sz="3000">
                <a:solidFill>
                  <a:srgbClr val="000000"/>
                </a:solidFill>
                <a:latin typeface="Arial"/>
                <a:ea typeface="Arial"/>
                <a:cs typeface="Arial"/>
                <a:sym typeface="Arial"/>
              </a:rPr>
              <a:t>, under the command of </a:t>
            </a:r>
            <a:r>
              <a:rPr lang="en-US" sz="3000" b="true">
                <a:solidFill>
                  <a:srgbClr val="000000"/>
                </a:solidFill>
                <a:latin typeface="Arial Bold"/>
                <a:ea typeface="Arial Bold"/>
                <a:cs typeface="Arial Bold"/>
                <a:sym typeface="Arial Bold"/>
              </a:rPr>
              <a:t>Leon Trotsky</a:t>
            </a:r>
            <a:r>
              <a:rPr lang="en-US" sz="3000">
                <a:solidFill>
                  <a:srgbClr val="000000"/>
                </a:solidFill>
                <a:latin typeface="Arial"/>
                <a:ea typeface="Arial"/>
                <a:cs typeface="Arial"/>
                <a:sym typeface="Arial"/>
              </a:rPr>
              <a:t>, fought the </a:t>
            </a:r>
            <a:r>
              <a:rPr lang="en-US" sz="3000" b="true">
                <a:solidFill>
                  <a:srgbClr val="000000"/>
                </a:solidFill>
                <a:latin typeface="Arial Bold"/>
                <a:ea typeface="Arial Bold"/>
                <a:cs typeface="Arial Bold"/>
                <a:sym typeface="Arial Bold"/>
              </a:rPr>
              <a:t>White Army </a:t>
            </a:r>
            <a:r>
              <a:rPr lang="en-US" sz="3000">
                <a:solidFill>
                  <a:srgbClr val="000000"/>
                </a:solidFill>
                <a:latin typeface="Arial"/>
                <a:ea typeface="Arial"/>
                <a:cs typeface="Arial"/>
                <a:sym typeface="Arial"/>
              </a:rPr>
              <a:t>(an alliance of various anti-communist groups.) In July 1918, Tsar Nicholas II, his wife and their five children were executed by the Bolsheviks in the house where they had been imprisoned. </a:t>
            </a:r>
          </a:p>
          <a:p>
            <a:pPr algn="l">
              <a:lnSpc>
                <a:spcPts val="4200"/>
              </a:lnSpc>
            </a:pPr>
            <a:r>
              <a:rPr lang="en-US" sz="3000">
                <a:solidFill>
                  <a:srgbClr val="000000"/>
                </a:solidFill>
                <a:latin typeface="Arial"/>
                <a:ea typeface="Arial"/>
                <a:cs typeface="Arial"/>
                <a:sym typeface="Arial"/>
              </a:rPr>
              <a:t>The Bolsheviks’ secret police (</a:t>
            </a:r>
            <a:r>
              <a:rPr lang="en-US" sz="3000" b="true">
                <a:solidFill>
                  <a:srgbClr val="000000"/>
                </a:solidFill>
                <a:latin typeface="Arial Bold"/>
                <a:ea typeface="Arial Bold"/>
                <a:cs typeface="Arial Bold"/>
                <a:sym typeface="Arial Bold"/>
              </a:rPr>
              <a:t>the Cheka</a:t>
            </a:r>
            <a:r>
              <a:rPr lang="en-US" sz="3000">
                <a:solidFill>
                  <a:srgbClr val="000000"/>
                </a:solidFill>
                <a:latin typeface="Arial"/>
                <a:ea typeface="Arial"/>
                <a:cs typeface="Arial"/>
                <a:sym typeface="Arial"/>
              </a:rPr>
              <a:t>) ‘removed’ any person who was an actual (or potential) threat to the government – ‘</a:t>
            </a:r>
            <a:r>
              <a:rPr lang="en-US" sz="3000" i="true">
                <a:solidFill>
                  <a:srgbClr val="000000"/>
                </a:solidFill>
                <a:latin typeface="Arial Italics"/>
                <a:ea typeface="Arial Italics"/>
                <a:cs typeface="Arial Italics"/>
                <a:sym typeface="Arial Italics"/>
              </a:rPr>
              <a:t>enemies of the state</a:t>
            </a:r>
            <a:r>
              <a:rPr lang="en-US" sz="3000">
                <a:solidFill>
                  <a:srgbClr val="000000"/>
                </a:solidFill>
                <a:latin typeface="Arial"/>
                <a:ea typeface="Arial"/>
                <a:cs typeface="Arial"/>
                <a:sym typeface="Arial"/>
              </a:rPr>
              <a:t>’. In St Petersburg alone, the Cheka killed 800 people during a period known as ‘</a:t>
            </a:r>
            <a:r>
              <a:rPr lang="en-US" sz="3000" b="true">
                <a:solidFill>
                  <a:srgbClr val="000000"/>
                </a:solidFill>
                <a:latin typeface="Arial Bold"/>
                <a:ea typeface="Arial Bold"/>
                <a:cs typeface="Arial Bold"/>
                <a:sym typeface="Arial Bold"/>
              </a:rPr>
              <a:t>The Red Terror</a:t>
            </a:r>
            <a:r>
              <a:rPr lang="en-US" sz="3000">
                <a:solidFill>
                  <a:srgbClr val="000000"/>
                </a:solidFill>
                <a:latin typeface="Arial"/>
                <a:ea typeface="Arial"/>
                <a:cs typeface="Arial"/>
                <a:sym typeface="Arial"/>
              </a:rPr>
              <a:t>’.</a:t>
            </a:r>
          </a:p>
          <a:p>
            <a:pPr algn="l">
              <a:lnSpc>
                <a:spcPts val="4200"/>
              </a:lnSpc>
            </a:pPr>
            <a:r>
              <a:rPr lang="en-US" sz="3000">
                <a:solidFill>
                  <a:srgbClr val="000000"/>
                </a:solidFill>
                <a:latin typeface="Arial"/>
                <a:ea typeface="Arial"/>
                <a:cs typeface="Arial"/>
                <a:sym typeface="Arial"/>
              </a:rPr>
              <a:t>By 1921, Lenin and the Bolsheviks had gained control of the country, with the remnants of the White Army defeated in 1922. Russia was renamed </a:t>
            </a:r>
            <a:r>
              <a:rPr lang="en-US" sz="3000" b="true">
                <a:solidFill>
                  <a:srgbClr val="000000"/>
                </a:solidFill>
                <a:latin typeface="Arial Bold"/>
                <a:ea typeface="Arial Bold"/>
                <a:cs typeface="Arial Bold"/>
                <a:sym typeface="Arial Bold"/>
              </a:rPr>
              <a:t>the Union of Soviet Socialist Republics (USSR)</a:t>
            </a:r>
            <a:r>
              <a:rPr lang="en-US" sz="3000">
                <a:solidFill>
                  <a:srgbClr val="000000"/>
                </a:solidFill>
                <a:latin typeface="Arial"/>
                <a:ea typeface="Arial"/>
                <a:cs typeface="Arial"/>
                <a:sym typeface="Arial"/>
              </a:rPr>
              <a:t>. ‘Soviet’ originally meant a workers’ council, in Russian. </a:t>
            </a:r>
          </a:p>
          <a:p>
            <a:pPr algn="l">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0"/>
            <a:ext cx="11004729" cy="9725311"/>
          </a:xfrm>
          <a:custGeom>
            <a:avLst/>
            <a:gdLst/>
            <a:ahLst/>
            <a:cxnLst/>
            <a:rect r="r" b="b" t="t" l="l"/>
            <a:pathLst>
              <a:path h="9725311" w="11004729">
                <a:moveTo>
                  <a:pt x="0" y="0"/>
                </a:moveTo>
                <a:lnTo>
                  <a:pt x="11004729" y="0"/>
                </a:lnTo>
                <a:lnTo>
                  <a:pt x="11004729"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9" id="9"/>
          <p:cNvSpPr txBox="true"/>
          <p:nvPr/>
        </p:nvSpPr>
        <p:spPr>
          <a:xfrm rot="0">
            <a:off x="11842929" y="895350"/>
            <a:ext cx="4795725" cy="663575"/>
          </a:xfrm>
          <a:prstGeom prst="rect">
            <a:avLst/>
          </a:prstGeom>
        </p:spPr>
        <p:txBody>
          <a:bodyPr anchor="t" rtlCol="false" tIns="0" lIns="0" bIns="0" rIns="0">
            <a:spAutoFit/>
          </a:bodyPr>
          <a:lstStyle/>
          <a:p>
            <a:pPr algn="l">
              <a:lnSpc>
                <a:spcPts val="4899"/>
              </a:lnSpc>
            </a:pPr>
            <a:r>
              <a:rPr lang="en-US" sz="3499" b="true">
                <a:solidFill>
                  <a:srgbClr val="004AAD"/>
                </a:solidFill>
                <a:latin typeface="Arial Bold"/>
                <a:ea typeface="Arial Bold"/>
                <a:cs typeface="Arial Bold"/>
                <a:sym typeface="Arial Bold"/>
              </a:rPr>
              <a:t>The Romanov family</a:t>
            </a:r>
          </a:p>
        </p:txBody>
      </p:sp>
      <p:sp>
        <p:nvSpPr>
          <p:cNvPr name="TextBox 10" id="10"/>
          <p:cNvSpPr txBox="true"/>
          <p:nvPr/>
        </p:nvSpPr>
        <p:spPr>
          <a:xfrm rot="0">
            <a:off x="11842929" y="1435100"/>
            <a:ext cx="4795725" cy="5381625"/>
          </a:xfrm>
          <a:prstGeom prst="rect">
            <a:avLst/>
          </a:prstGeom>
        </p:spPr>
        <p:txBody>
          <a:bodyPr anchor="t" rtlCol="false" tIns="0" lIns="0" bIns="0" rIns="0">
            <a:spAutoFit/>
          </a:bodyPr>
          <a:lstStyle/>
          <a:p>
            <a:pPr algn="l">
              <a:lnSpc>
                <a:spcPts val="4200"/>
              </a:lnSpc>
            </a:pPr>
            <a:r>
              <a:rPr lang="en-US" sz="3000" i="true">
                <a:solidFill>
                  <a:srgbClr val="000000"/>
                </a:solidFill>
                <a:latin typeface="Arial Italics"/>
                <a:ea typeface="Arial Italics"/>
                <a:cs typeface="Arial Italics"/>
                <a:sym typeface="Arial Italics"/>
              </a:rPr>
              <a:t>(from left to right)</a:t>
            </a:r>
          </a:p>
          <a:p>
            <a:pPr algn="l">
              <a:lnSpc>
                <a:spcPts val="4200"/>
              </a:lnSpc>
            </a:pPr>
            <a:r>
              <a:rPr lang="en-US" sz="3000">
                <a:solidFill>
                  <a:srgbClr val="000000"/>
                </a:solidFill>
                <a:latin typeface="Arial"/>
                <a:ea typeface="Arial"/>
                <a:cs typeface="Arial"/>
                <a:sym typeface="Arial"/>
              </a:rPr>
              <a:t> </a:t>
            </a:r>
          </a:p>
          <a:p>
            <a:pPr algn="l">
              <a:lnSpc>
                <a:spcPts val="4200"/>
              </a:lnSpc>
            </a:pPr>
            <a:r>
              <a:rPr lang="en-US" sz="3000">
                <a:solidFill>
                  <a:srgbClr val="000000"/>
                </a:solidFill>
                <a:latin typeface="Arial"/>
                <a:ea typeface="Arial"/>
                <a:cs typeface="Arial"/>
                <a:sym typeface="Arial"/>
              </a:rPr>
              <a:t>Olga (22)</a:t>
            </a:r>
          </a:p>
          <a:p>
            <a:pPr algn="l">
              <a:lnSpc>
                <a:spcPts val="4200"/>
              </a:lnSpc>
            </a:pPr>
            <a:r>
              <a:rPr lang="en-US" sz="3000">
                <a:solidFill>
                  <a:srgbClr val="000000"/>
                </a:solidFill>
                <a:latin typeface="Arial"/>
                <a:ea typeface="Arial"/>
                <a:cs typeface="Arial"/>
                <a:sym typeface="Arial"/>
              </a:rPr>
              <a:t>Maria (19)</a:t>
            </a:r>
          </a:p>
          <a:p>
            <a:pPr algn="l">
              <a:lnSpc>
                <a:spcPts val="4200"/>
              </a:lnSpc>
            </a:pPr>
            <a:r>
              <a:rPr lang="en-US" sz="3000">
                <a:solidFill>
                  <a:srgbClr val="000000"/>
                </a:solidFill>
                <a:latin typeface="Arial"/>
                <a:ea typeface="Arial"/>
                <a:cs typeface="Arial"/>
                <a:sym typeface="Arial"/>
              </a:rPr>
              <a:t>Nicholas II (50) </a:t>
            </a:r>
          </a:p>
          <a:p>
            <a:pPr algn="l">
              <a:lnSpc>
                <a:spcPts val="4200"/>
              </a:lnSpc>
            </a:pPr>
            <a:r>
              <a:rPr lang="en-US" sz="3000">
                <a:solidFill>
                  <a:srgbClr val="000000"/>
                </a:solidFill>
                <a:latin typeface="Arial"/>
                <a:ea typeface="Arial"/>
                <a:cs typeface="Arial"/>
                <a:sym typeface="Arial"/>
              </a:rPr>
              <a:t>Alexandra (46)</a:t>
            </a:r>
          </a:p>
          <a:p>
            <a:pPr algn="l">
              <a:lnSpc>
                <a:spcPts val="4200"/>
              </a:lnSpc>
            </a:pPr>
            <a:r>
              <a:rPr lang="en-US" sz="3000">
                <a:solidFill>
                  <a:srgbClr val="000000"/>
                </a:solidFill>
                <a:latin typeface="Arial"/>
                <a:ea typeface="Arial"/>
                <a:cs typeface="Arial"/>
                <a:sym typeface="Arial"/>
              </a:rPr>
              <a:t>Anastasia (17)</a:t>
            </a:r>
          </a:p>
          <a:p>
            <a:pPr algn="l">
              <a:lnSpc>
                <a:spcPts val="4200"/>
              </a:lnSpc>
            </a:pPr>
            <a:r>
              <a:rPr lang="en-US" sz="3000">
                <a:solidFill>
                  <a:srgbClr val="000000"/>
                </a:solidFill>
                <a:latin typeface="Arial"/>
                <a:ea typeface="Arial"/>
                <a:cs typeface="Arial"/>
                <a:sym typeface="Arial"/>
              </a:rPr>
              <a:t>Alexei (13)</a:t>
            </a:r>
          </a:p>
          <a:p>
            <a:pPr algn="l">
              <a:lnSpc>
                <a:spcPts val="4200"/>
              </a:lnSpc>
            </a:pPr>
            <a:r>
              <a:rPr lang="en-US" sz="3000">
                <a:solidFill>
                  <a:srgbClr val="000000"/>
                </a:solidFill>
                <a:latin typeface="Arial"/>
                <a:ea typeface="Arial"/>
                <a:cs typeface="Arial"/>
                <a:sym typeface="Arial"/>
              </a:rPr>
              <a:t>Tatiana (21)</a:t>
            </a:r>
          </a:p>
          <a:p>
            <a:pPr algn="l">
              <a:lnSpc>
                <a:spcPts val="4200"/>
              </a:lnSpc>
            </a:pP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Life Under Lenin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War Communism</a:t>
            </a:r>
            <a:r>
              <a:rPr lang="en-US" sz="3000">
                <a:solidFill>
                  <a:srgbClr val="000000"/>
                </a:solidFill>
                <a:latin typeface="Arial"/>
                <a:ea typeface="Arial"/>
                <a:cs typeface="Arial"/>
                <a:sym typeface="Arial"/>
              </a:rPr>
              <a:t> was where Lenin took all factories into state ownership (</a:t>
            </a:r>
            <a:r>
              <a:rPr lang="en-US" sz="3000" b="true">
                <a:solidFill>
                  <a:srgbClr val="000000"/>
                </a:solidFill>
                <a:latin typeface="Arial Bold"/>
                <a:ea typeface="Arial Bold"/>
                <a:cs typeface="Arial Bold"/>
                <a:sym typeface="Arial Bold"/>
              </a:rPr>
              <a:t>Nationalisation</a:t>
            </a:r>
            <a:r>
              <a:rPr lang="en-US" sz="3000">
                <a:solidFill>
                  <a:srgbClr val="000000"/>
                </a:solidFill>
                <a:latin typeface="Arial"/>
                <a:ea typeface="Arial"/>
                <a:cs typeface="Arial"/>
                <a:sym typeface="Arial"/>
              </a:rPr>
              <a:t>) and forced farmers to give all extra food to the state. The people didn’t like Lenin’s economic strategies and so: </a:t>
            </a:r>
          </a:p>
          <a:p>
            <a:pPr algn="l" marL="647702" indent="-323851" lvl="1">
              <a:lnSpc>
                <a:spcPts val="4200"/>
              </a:lnSpc>
              <a:buFont typeface="Arial"/>
              <a:buChar char="•"/>
            </a:pPr>
            <a:r>
              <a:rPr lang="en-US" sz="3000">
                <a:solidFill>
                  <a:srgbClr val="000000"/>
                </a:solidFill>
                <a:latin typeface="Arial"/>
                <a:ea typeface="Arial"/>
                <a:cs typeface="Arial"/>
                <a:sym typeface="Arial"/>
              </a:rPr>
              <a:t>The farmers rebelled by not producing extra food, famine followed.</a:t>
            </a:r>
          </a:p>
          <a:p>
            <a:pPr algn="l" marL="647702" indent="-323851" lvl="1">
              <a:lnSpc>
                <a:spcPts val="4200"/>
              </a:lnSpc>
              <a:buFont typeface="Arial"/>
              <a:buChar char="•"/>
            </a:pPr>
            <a:r>
              <a:rPr lang="en-US" sz="3000">
                <a:solidFill>
                  <a:srgbClr val="000000"/>
                </a:solidFill>
                <a:latin typeface="Arial"/>
                <a:ea typeface="Arial"/>
                <a:cs typeface="Arial"/>
                <a:sym typeface="Arial"/>
              </a:rPr>
              <a:t>The factory workers rebelled by not working to full potential. </a:t>
            </a:r>
          </a:p>
          <a:p>
            <a:pPr algn="l">
              <a:lnSpc>
                <a:spcPts val="4200"/>
              </a:lnSpc>
            </a:pPr>
            <a:r>
              <a:rPr lang="en-US" sz="3000">
                <a:solidFill>
                  <a:srgbClr val="000000"/>
                </a:solidFill>
                <a:latin typeface="Arial"/>
                <a:ea typeface="Arial"/>
                <a:cs typeface="Arial"/>
                <a:sym typeface="Arial"/>
              </a:rPr>
              <a:t>Lenin was forced to change policies and introduced the </a:t>
            </a:r>
            <a:r>
              <a:rPr lang="en-US" sz="3000" b="true">
                <a:solidFill>
                  <a:srgbClr val="000000"/>
                </a:solidFill>
                <a:latin typeface="Arial Bold"/>
                <a:ea typeface="Arial Bold"/>
                <a:cs typeface="Arial Bold"/>
                <a:sym typeface="Arial Bold"/>
              </a:rPr>
              <a:t>New Economic Policy</a:t>
            </a:r>
            <a:r>
              <a:rPr lang="en-US" sz="3000">
                <a:solidFill>
                  <a:srgbClr val="000000"/>
                </a:solidFill>
                <a:latin typeface="Arial"/>
                <a:ea typeface="Arial"/>
                <a:cs typeface="Arial"/>
                <a:sym typeface="Arial"/>
              </a:rPr>
              <a:t>. This meant </a:t>
            </a:r>
          </a:p>
          <a:p>
            <a:pPr algn="l" marL="647702" indent="-323851" lvl="1">
              <a:lnSpc>
                <a:spcPts val="4200"/>
              </a:lnSpc>
              <a:buFont typeface="Arial"/>
              <a:buChar char="•"/>
            </a:pPr>
            <a:r>
              <a:rPr lang="en-US" sz="3000">
                <a:solidFill>
                  <a:srgbClr val="000000"/>
                </a:solidFill>
                <a:latin typeface="Arial"/>
                <a:ea typeface="Arial"/>
                <a:cs typeface="Arial"/>
                <a:sym typeface="Arial"/>
              </a:rPr>
              <a:t>Factories were given back to owners and give workers bonuses for working hard.</a:t>
            </a:r>
          </a:p>
          <a:p>
            <a:pPr algn="l" marL="647702" indent="-323851" lvl="1">
              <a:lnSpc>
                <a:spcPts val="4200"/>
              </a:lnSpc>
              <a:buFont typeface="Arial"/>
              <a:buChar char="•"/>
            </a:pPr>
            <a:r>
              <a:rPr lang="en-US" sz="3000">
                <a:solidFill>
                  <a:srgbClr val="000000"/>
                </a:solidFill>
                <a:latin typeface="Arial"/>
                <a:ea typeface="Arial"/>
                <a:cs typeface="Arial"/>
                <a:sym typeface="Arial"/>
              </a:rPr>
              <a:t>Peasant farmers were paid for extra food but charge tax on the income.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Women’s Lives Under Lenin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Marx had insisted on the equality of men and women in communist society. Under Lenin, the status of Russian women improved a lot:</a:t>
            </a:r>
          </a:p>
          <a:p>
            <a:pPr algn="l" marL="647702" indent="-323851" lvl="1">
              <a:lnSpc>
                <a:spcPts val="4200"/>
              </a:lnSpc>
              <a:buFont typeface="Arial"/>
              <a:buChar char="•"/>
            </a:pPr>
            <a:r>
              <a:rPr lang="en-US" sz="3000">
                <a:solidFill>
                  <a:srgbClr val="000000"/>
                </a:solidFill>
                <a:latin typeface="Arial"/>
                <a:ea typeface="Arial"/>
                <a:cs typeface="Arial"/>
                <a:sym typeface="Arial"/>
              </a:rPr>
              <a:t>They got the vote and the right to education</a:t>
            </a:r>
          </a:p>
          <a:p>
            <a:pPr algn="l" marL="647702" indent="-323851" lvl="1">
              <a:lnSpc>
                <a:spcPts val="4200"/>
              </a:lnSpc>
              <a:buFont typeface="Arial"/>
              <a:buChar char="•"/>
            </a:pPr>
            <a:r>
              <a:rPr lang="en-US" sz="3000">
                <a:solidFill>
                  <a:srgbClr val="000000"/>
                </a:solidFill>
                <a:latin typeface="Arial"/>
                <a:ea typeface="Arial"/>
                <a:cs typeface="Arial"/>
                <a:sym typeface="Arial"/>
              </a:rPr>
              <a:t>They could access contraception and divorce</a:t>
            </a:r>
          </a:p>
          <a:p>
            <a:pPr algn="l" marL="647702" indent="-323851" lvl="1">
              <a:lnSpc>
                <a:spcPts val="4200"/>
              </a:lnSpc>
              <a:buFont typeface="Arial"/>
              <a:buChar char="•"/>
            </a:pPr>
            <a:r>
              <a:rPr lang="en-US" sz="3000">
                <a:solidFill>
                  <a:srgbClr val="000000"/>
                </a:solidFill>
                <a:latin typeface="Arial"/>
                <a:ea typeface="Arial"/>
                <a:cs typeface="Arial"/>
                <a:sym typeface="Arial"/>
              </a:rPr>
              <a:t>They could legally be head of the household</a:t>
            </a:r>
          </a:p>
          <a:p>
            <a:pPr algn="l" marL="647702" indent="-323851" lvl="1">
              <a:lnSpc>
                <a:spcPts val="4200"/>
              </a:lnSpc>
              <a:buFont typeface="Arial"/>
              <a:buChar char="•"/>
            </a:pPr>
            <a:r>
              <a:rPr lang="en-US" sz="3000">
                <a:solidFill>
                  <a:srgbClr val="000000"/>
                </a:solidFill>
                <a:latin typeface="Arial"/>
                <a:ea typeface="Arial"/>
                <a:cs typeface="Arial"/>
                <a:sym typeface="Arial"/>
              </a:rPr>
              <a:t>All jobs were open to women (theoretically)</a:t>
            </a:r>
          </a:p>
          <a:p>
            <a:pPr algn="l" marL="647702" indent="-323851" lvl="1">
              <a:lnSpc>
                <a:spcPts val="4200"/>
              </a:lnSpc>
              <a:buFont typeface="Arial"/>
              <a:buChar char="•"/>
            </a:pPr>
            <a:r>
              <a:rPr lang="en-US" sz="3000">
                <a:solidFill>
                  <a:srgbClr val="000000"/>
                </a:solidFill>
                <a:latin typeface="Arial"/>
                <a:ea typeface="Arial"/>
                <a:cs typeface="Arial"/>
                <a:sym typeface="Arial"/>
              </a:rPr>
              <a:t>Cheap dining halls, laundries and childcare were provided by the state so that traditional responsibilities would not prevent women working or getting involved in this new society.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BADE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6601512" y="2139949"/>
            <a:ext cx="10119243"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Vladimir Lenin was born in Simbirsk, Russia. He grew up in a middle-class family and went on to study law at Kazan University but was expelled due to his involvement in radical activities. Lenin became deeply interested in Marxist theory in the 1890s and authored the work "What is to be Done?" in 1902, arguing for a professional revolutionary party. He played a pivotal role in the formation of the Russian Social-Democratic Labour Party and later led its Bolshevik faction. Following the 1917 February Revolution, he returned to Russia from his exile in Switzerland. Under his leadership, the Bolsheviks seized power during the October Revolution of 1917. As the head of the new Soviet government, Lenin faced the Russian Civil War and introduced the New Economic Policy (NEP) in 1921 to revitalize the economy. He survived an assassination attempt in 1918 which significantly impacted his health. His later years saw increasing tensions with fellow Bolshevik leaders, particularly Joseph Stalin. Lenin passed away in 1924 and was succeeded by Stalin. He was embalmed and his body is displayed in Moscow's Red Square at the Lenin Mausoleum.</a:t>
            </a:r>
          </a:p>
        </p:txBody>
      </p:sp>
      <p:sp>
        <p:nvSpPr>
          <p:cNvPr name="Freeform 7" id="7"/>
          <p:cNvSpPr/>
          <p:nvPr/>
        </p:nvSpPr>
        <p:spPr>
          <a:xfrm flipH="false" flipV="false" rot="0">
            <a:off x="1140107" y="2244724"/>
            <a:ext cx="5004205" cy="6857163"/>
          </a:xfrm>
          <a:custGeom>
            <a:avLst/>
            <a:gdLst/>
            <a:ahLst/>
            <a:cxnLst/>
            <a:rect r="r" b="b" t="t" l="l"/>
            <a:pathLst>
              <a:path h="6857163" w="5004205">
                <a:moveTo>
                  <a:pt x="0" y="0"/>
                </a:moveTo>
                <a:lnTo>
                  <a:pt x="5004205" y="0"/>
                </a:lnTo>
                <a:lnTo>
                  <a:pt x="5004205" y="6857163"/>
                </a:lnTo>
                <a:lnTo>
                  <a:pt x="0" y="6857163"/>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Vladimir Lenin, 1870-1924</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295 (Artefact, 2nd Edition)</a:t>
            </a:r>
          </a:p>
        </p:txBody>
      </p:sp>
      <p:sp>
        <p:nvSpPr>
          <p:cNvPr name="TextBox 8" id="8"/>
          <p:cNvSpPr txBox="true"/>
          <p:nvPr/>
        </p:nvSpPr>
        <p:spPr>
          <a:xfrm rot="0">
            <a:off x="1028700" y="1819275"/>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communism; Bolsheviks; the Cheka.</a:t>
            </a:r>
          </a:p>
          <a:p>
            <a:pPr algn="l" marL="647702" indent="-323851" lvl="1">
              <a:lnSpc>
                <a:spcPts val="4200"/>
              </a:lnSpc>
              <a:buAutoNum type="arabicPeriod" startAt="1"/>
            </a:pPr>
            <a:r>
              <a:rPr lang="en-US" sz="3000">
                <a:solidFill>
                  <a:srgbClr val="0DA33B"/>
                </a:solidFill>
                <a:latin typeface="Arial"/>
                <a:ea typeface="Arial"/>
                <a:cs typeface="Arial"/>
                <a:sym typeface="Arial"/>
              </a:rPr>
              <a:t>Who was (a) Karl Marx; (b) Vladimir Lenin; (c) Leon Trotsky?</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Lenin come to power in 1917?</a:t>
            </a:r>
          </a:p>
          <a:p>
            <a:pPr algn="l" marL="647702" indent="-323851" lvl="1">
              <a:lnSpc>
                <a:spcPts val="4200"/>
              </a:lnSpc>
              <a:buAutoNum type="arabicPeriod" startAt="1"/>
            </a:pPr>
            <a:r>
              <a:rPr lang="en-US" sz="3000">
                <a:solidFill>
                  <a:srgbClr val="0DA33B"/>
                </a:solidFill>
                <a:latin typeface="Arial"/>
                <a:ea typeface="Arial"/>
                <a:cs typeface="Arial"/>
                <a:sym typeface="Arial"/>
              </a:rPr>
              <a:t>List two changes Lenin and the Bolsheviks made once in power. </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outcome of the Russian Civil War.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295 (Artefact, 2nd Edition)</a:t>
            </a:r>
          </a:p>
        </p:txBody>
      </p:sp>
      <p:sp>
        <p:nvSpPr>
          <p:cNvPr name="TextBox 8" id="8"/>
          <p:cNvSpPr txBox="true"/>
          <p:nvPr/>
        </p:nvSpPr>
        <p:spPr>
          <a:xfrm rot="0">
            <a:off x="1028700" y="1819275"/>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Communism: a system of government where the state controls all aspects of the economy(property, business and jobs) and of society, with limited rights for individuals.</a:t>
            </a:r>
          </a:p>
          <a:p>
            <a:pPr algn="l">
              <a:lnSpc>
                <a:spcPts val="4200"/>
              </a:lnSpc>
            </a:pPr>
            <a:r>
              <a:rPr lang="en-US" sz="3000">
                <a:solidFill>
                  <a:srgbClr val="000000"/>
                </a:solidFill>
                <a:latin typeface="Arial"/>
                <a:ea typeface="Arial"/>
                <a:cs typeface="Arial"/>
                <a:sym typeface="Arial"/>
              </a:rPr>
              <a:t>2. (a) Karl Marx: a German political thinker who said that the working classes should stage revolutions to end private ownership and distribute wealth, making society ‘classless’</a:t>
            </a:r>
          </a:p>
          <a:p>
            <a:pPr algn="l">
              <a:lnSpc>
                <a:spcPts val="4200"/>
              </a:lnSpc>
            </a:pPr>
            <a:r>
              <a:rPr lang="en-US" sz="3000">
                <a:solidFill>
                  <a:srgbClr val="000000"/>
                </a:solidFill>
                <a:latin typeface="Arial"/>
                <a:ea typeface="Arial"/>
                <a:cs typeface="Arial"/>
                <a:sym typeface="Arial"/>
              </a:rPr>
              <a:t>(b) Vladimir Lenin: leader of the Bolshevik party</a:t>
            </a:r>
          </a:p>
          <a:p>
            <a:pPr algn="l">
              <a:lnSpc>
                <a:spcPts val="4200"/>
              </a:lnSpc>
            </a:pPr>
            <a:r>
              <a:rPr lang="en-US" sz="3000">
                <a:solidFill>
                  <a:srgbClr val="000000"/>
                </a:solidFill>
                <a:latin typeface="Arial"/>
                <a:ea typeface="Arial"/>
                <a:cs typeface="Arial"/>
                <a:sym typeface="Arial"/>
              </a:rPr>
              <a:t>(c) Leon Trotsky: commander of the Bolshevik Red Army.</a:t>
            </a:r>
          </a:p>
          <a:p>
            <a:pPr algn="l">
              <a:lnSpc>
                <a:spcPts val="4200"/>
              </a:lnSpc>
            </a:pPr>
            <a:r>
              <a:rPr lang="en-US" sz="3000">
                <a:solidFill>
                  <a:srgbClr val="000000"/>
                </a:solidFill>
                <a:latin typeface="Arial"/>
                <a:ea typeface="Arial"/>
                <a:cs typeface="Arial"/>
                <a:sym typeface="Arial"/>
              </a:rPr>
              <a:t>3. Lenin came to power in 1917 by overthrowing the provisional government in the October Revolution.</a:t>
            </a:r>
          </a:p>
          <a:p>
            <a:pPr algn="l">
              <a:lnSpc>
                <a:spcPts val="4200"/>
              </a:lnSpc>
            </a:pPr>
            <a:r>
              <a:rPr lang="en-US" sz="3000">
                <a:solidFill>
                  <a:srgbClr val="000000"/>
                </a:solidFill>
                <a:latin typeface="Arial"/>
                <a:ea typeface="Arial"/>
                <a:cs typeface="Arial"/>
                <a:sym typeface="Arial"/>
              </a:rPr>
              <a:t>4. Any two of: all political parties other than the Bolshevik Party were banned; the government took control of the banks and factories; a peace treaty was agreed with Germany, ending Russia’s involvement in World War I.</a:t>
            </a:r>
          </a:p>
          <a:p>
            <a:pPr algn="l">
              <a:lnSpc>
                <a:spcPts val="4200"/>
              </a:lnSpc>
            </a:pPr>
            <a:r>
              <a:rPr lang="en-US" sz="3000">
                <a:solidFill>
                  <a:srgbClr val="000000"/>
                </a:solidFill>
                <a:latin typeface="Arial"/>
                <a:ea typeface="Arial"/>
                <a:cs typeface="Arial"/>
                <a:sym typeface="Arial"/>
              </a:rPr>
              <a:t>5. By 1921, Lenin and the Bolsheviks had gained control of the country and the last clusters of the White Army were defeated in 1922. Russia was renamed the Union of Soviet Socialist Republics (USSR).</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351814" y="3473921"/>
            <a:ext cx="17584390" cy="1530027"/>
          </a:xfrm>
          <a:prstGeom prst="rect">
            <a:avLst/>
          </a:prstGeom>
        </p:spPr>
        <p:txBody>
          <a:bodyPr anchor="t" rtlCol="false" tIns="0" lIns="0" bIns="0" rIns="0">
            <a:spAutoFit/>
          </a:bodyPr>
          <a:lstStyle/>
          <a:p>
            <a:pPr algn="ctr">
              <a:lnSpc>
                <a:spcPts val="11217"/>
              </a:lnSpc>
            </a:pPr>
            <a:r>
              <a:rPr lang="en-US" b="true" sz="8012" spc="360">
                <a:solidFill>
                  <a:srgbClr val="004AAD"/>
                </a:solidFill>
                <a:latin typeface="Arial Bold"/>
                <a:ea typeface="Arial Bold"/>
                <a:cs typeface="Arial Bold"/>
                <a:sym typeface="Arial Bold"/>
              </a:rPr>
              <a:t>22.2: STALIN'S RISE TO POWER</a:t>
            </a:r>
          </a:p>
        </p:txBody>
      </p:sp>
      <p:sp>
        <p:nvSpPr>
          <p:cNvPr name="TextBox 5" id="5"/>
          <p:cNvSpPr txBox="true"/>
          <p:nvPr/>
        </p:nvSpPr>
        <p:spPr>
          <a:xfrm rot="0">
            <a:off x="351801" y="3807296"/>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22.2: stalin's rise to power</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22</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1917-1939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Lenin's Death</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In 1918, Lenin narrowly survived an assassination attempt, but was severely wounded. </a:t>
            </a:r>
            <a:r>
              <a:rPr lang="en-US" sz="3000">
                <a:solidFill>
                  <a:srgbClr val="000000"/>
                </a:solidFill>
                <a:latin typeface="Arial"/>
                <a:ea typeface="Arial"/>
                <a:cs typeface="Arial"/>
                <a:sym typeface="Arial"/>
              </a:rPr>
              <a:t>His long term health was affected (lead poisoning), and in 1922 he suffered two strokes from which he never fully recovered. In his declining years, he worried about the bureaucratisation of the regime and also expressed concern over the increasing power of his eventual successor Joseph Stalin. He wrote his </a:t>
            </a:r>
            <a:r>
              <a:rPr lang="en-US" sz="3000" i="true" b="true">
                <a:solidFill>
                  <a:srgbClr val="000000"/>
                </a:solidFill>
                <a:latin typeface="Arial Bold Italics"/>
                <a:ea typeface="Arial Bold Italics"/>
                <a:cs typeface="Arial Bold Italics"/>
                <a:sym typeface="Arial Bold Italics"/>
              </a:rPr>
              <a:t>Testament</a:t>
            </a:r>
            <a:r>
              <a:rPr lang="en-US" sz="3000">
                <a:solidFill>
                  <a:srgbClr val="000000"/>
                </a:solidFill>
                <a:latin typeface="Arial"/>
                <a:ea typeface="Arial"/>
                <a:cs typeface="Arial"/>
                <a:sym typeface="Arial"/>
              </a:rPr>
              <a:t>, a document outlining his vision for the future of communism. </a:t>
            </a:r>
            <a:r>
              <a:rPr lang="en-US" sz="3000">
                <a:solidFill>
                  <a:srgbClr val="000000"/>
                </a:solidFill>
                <a:latin typeface="Arial"/>
                <a:ea typeface="Arial"/>
                <a:cs typeface="Arial"/>
                <a:sym typeface="Arial"/>
              </a:rPr>
              <a:t>It also contained his thoughts on each of his colleagues. He was very critical of </a:t>
            </a:r>
            <a:r>
              <a:rPr lang="en-US" sz="3000" b="true">
                <a:solidFill>
                  <a:srgbClr val="000000"/>
                </a:solidFill>
                <a:latin typeface="Arial Bold"/>
                <a:ea typeface="Arial Bold"/>
                <a:cs typeface="Arial Bold"/>
                <a:sym typeface="Arial Bold"/>
              </a:rPr>
              <a:t>Josef Stalin</a:t>
            </a:r>
            <a:r>
              <a:rPr lang="en-US" sz="3000">
                <a:solidFill>
                  <a:srgbClr val="000000"/>
                </a:solidFill>
                <a:latin typeface="Arial"/>
                <a:ea typeface="Arial"/>
                <a:cs typeface="Arial"/>
                <a:sym typeface="Arial"/>
              </a:rPr>
              <a:t>, who had been appointed </a:t>
            </a:r>
            <a:r>
              <a:rPr lang="en-US" sz="3000" b="true">
                <a:solidFill>
                  <a:srgbClr val="000000"/>
                </a:solidFill>
                <a:latin typeface="Arial Bold"/>
                <a:ea typeface="Arial Bold"/>
                <a:cs typeface="Arial Bold"/>
                <a:sym typeface="Arial Bold"/>
              </a:rPr>
              <a:t>General Secretary</a:t>
            </a:r>
            <a:r>
              <a:rPr lang="en-US" sz="3000">
                <a:solidFill>
                  <a:srgbClr val="000000"/>
                </a:solidFill>
                <a:latin typeface="Arial"/>
                <a:ea typeface="Arial"/>
                <a:cs typeface="Arial"/>
                <a:sym typeface="Arial"/>
              </a:rPr>
              <a:t> of the Communist Party in 1922 – Lenin wanted Stalin removed from his position. Lenin died on 24 January 1924, without a named successor. His corpse was embalmed and placed in a mausoleum on Moscow's Red Square. A power struggle began amongst the senior members of the party: </a:t>
            </a:r>
            <a:r>
              <a:rPr lang="en-US" sz="3000" b="true">
                <a:solidFill>
                  <a:srgbClr val="000000"/>
                </a:solidFill>
                <a:latin typeface="Arial Bold"/>
                <a:ea typeface="Arial Bold"/>
                <a:cs typeface="Arial Bold"/>
                <a:sym typeface="Arial Bold"/>
              </a:rPr>
              <a:t>Lev Kamenev</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Grigory Zinoviev</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Nikolai</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Bukharin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Leon</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Trotsky</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Josef</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Stalin</a:t>
            </a:r>
            <a:r>
              <a:rPr lang="en-US" sz="3000">
                <a:solidFill>
                  <a:srgbClr val="000000"/>
                </a:solidFill>
                <a:latin typeface="Arial"/>
                <a:ea typeface="Arial"/>
                <a:cs typeface="Arial"/>
                <a:sym typeface="Arial"/>
              </a:rPr>
              <a:t>.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466297" y="0"/>
            <a:ext cx="15113154" cy="9725311"/>
          </a:xfrm>
          <a:custGeom>
            <a:avLst/>
            <a:gdLst/>
            <a:ahLst/>
            <a:cxnLst/>
            <a:rect r="r" b="b" t="t" l="l"/>
            <a:pathLst>
              <a:path h="9725311" w="15113154">
                <a:moveTo>
                  <a:pt x="0" y="0"/>
                </a:moveTo>
                <a:lnTo>
                  <a:pt x="15113154" y="0"/>
                </a:lnTo>
                <a:lnTo>
                  <a:pt x="15113154" y="9725311"/>
                </a:lnTo>
                <a:lnTo>
                  <a:pt x="0" y="9725311"/>
                </a:lnTo>
                <a:lnTo>
                  <a:pt x="0" y="0"/>
                </a:lnTo>
                <a:close/>
              </a:path>
            </a:pathLst>
          </a:custGeom>
          <a:blipFill>
            <a:blip r:embed="rId2"/>
            <a:stretch>
              <a:fillRect l="-1188" t="-9236" r="-1901" b="-8128"/>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grpSp>
        <p:nvGrpSpPr>
          <p:cNvPr name="Group 8" id="8"/>
          <p:cNvGrpSpPr/>
          <p:nvPr/>
        </p:nvGrpSpPr>
        <p:grpSpPr>
          <a:xfrm rot="0">
            <a:off x="1701949" y="4885111"/>
            <a:ext cx="2258142" cy="1008796"/>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0" id="10"/>
            <p:cNvSpPr txBox="true"/>
            <p:nvPr/>
          </p:nvSpPr>
          <p:spPr>
            <a:xfrm>
              <a:off x="177800" y="-57150"/>
              <a:ext cx="655707"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Feb 1917</a:t>
              </a:r>
            </a:p>
          </p:txBody>
        </p:sp>
      </p:grpSp>
      <p:grpSp>
        <p:nvGrpSpPr>
          <p:cNvPr name="Group 11" id="11"/>
          <p:cNvGrpSpPr/>
          <p:nvPr/>
        </p:nvGrpSpPr>
        <p:grpSpPr>
          <a:xfrm rot="0">
            <a:off x="3663674" y="4885111"/>
            <a:ext cx="2151182" cy="1008796"/>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3" id="13"/>
            <p:cNvSpPr txBox="true"/>
            <p:nvPr/>
          </p:nvSpPr>
          <p:spPr>
            <a:xfrm>
              <a:off x="177800" y="-57150"/>
              <a:ext cx="612618"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Oct 1917</a:t>
              </a:r>
            </a:p>
          </p:txBody>
        </p:sp>
      </p:grpSp>
      <p:grpSp>
        <p:nvGrpSpPr>
          <p:cNvPr name="Group 14" id="14"/>
          <p:cNvGrpSpPr/>
          <p:nvPr/>
        </p:nvGrpSpPr>
        <p:grpSpPr>
          <a:xfrm rot="0">
            <a:off x="5558477" y="4885111"/>
            <a:ext cx="2231296" cy="1008796"/>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6" id="16"/>
            <p:cNvSpPr txBox="true"/>
            <p:nvPr/>
          </p:nvSpPr>
          <p:spPr>
            <a:xfrm>
              <a:off x="177800" y="-57150"/>
              <a:ext cx="644892"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Mar 1918</a:t>
              </a:r>
            </a:p>
          </p:txBody>
        </p:sp>
      </p:grpSp>
      <p:sp>
        <p:nvSpPr>
          <p:cNvPr name="AutoShape 17" id="17"/>
          <p:cNvSpPr/>
          <p:nvPr/>
        </p:nvSpPr>
        <p:spPr>
          <a:xfrm flipV="true">
            <a:off x="2801378" y="6092999"/>
            <a:ext cx="0" cy="2370848"/>
          </a:xfrm>
          <a:prstGeom prst="line">
            <a:avLst/>
          </a:prstGeom>
          <a:ln cap="flat" w="9525">
            <a:solidFill>
              <a:srgbClr val="0F6FC6"/>
            </a:solidFill>
            <a:prstDash val="solid"/>
            <a:headEnd type="none" len="sm" w="sm"/>
            <a:tailEnd type="none" len="sm" w="sm"/>
          </a:ln>
        </p:spPr>
      </p:sp>
      <p:grpSp>
        <p:nvGrpSpPr>
          <p:cNvPr name="Group 18" id="18"/>
          <p:cNvGrpSpPr/>
          <p:nvPr/>
        </p:nvGrpSpPr>
        <p:grpSpPr>
          <a:xfrm rot="0">
            <a:off x="7486140" y="4885111"/>
            <a:ext cx="2258142" cy="1008796"/>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0" id="20"/>
            <p:cNvSpPr txBox="true"/>
            <p:nvPr/>
          </p:nvSpPr>
          <p:spPr>
            <a:xfrm>
              <a:off x="177800" y="-57150"/>
              <a:ext cx="655707"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Jun 1918</a:t>
              </a:r>
            </a:p>
          </p:txBody>
        </p:sp>
      </p:grpSp>
      <p:grpSp>
        <p:nvGrpSpPr>
          <p:cNvPr name="Group 21" id="21"/>
          <p:cNvGrpSpPr/>
          <p:nvPr/>
        </p:nvGrpSpPr>
        <p:grpSpPr>
          <a:xfrm rot="0">
            <a:off x="9447865" y="4885111"/>
            <a:ext cx="2151182" cy="1008796"/>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3" id="23"/>
            <p:cNvSpPr txBox="true"/>
            <p:nvPr/>
          </p:nvSpPr>
          <p:spPr>
            <a:xfrm>
              <a:off x="177800" y="-57150"/>
              <a:ext cx="612618"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Nov 1918</a:t>
              </a:r>
            </a:p>
          </p:txBody>
        </p:sp>
      </p:grpSp>
      <p:grpSp>
        <p:nvGrpSpPr>
          <p:cNvPr name="Group 24" id="24"/>
          <p:cNvGrpSpPr/>
          <p:nvPr/>
        </p:nvGrpSpPr>
        <p:grpSpPr>
          <a:xfrm rot="0">
            <a:off x="11342668" y="4885111"/>
            <a:ext cx="2231296" cy="1008796"/>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6" id="26"/>
            <p:cNvSpPr txBox="true"/>
            <p:nvPr/>
          </p:nvSpPr>
          <p:spPr>
            <a:xfrm>
              <a:off x="177800" y="-57150"/>
              <a:ext cx="644892"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Mar 1921</a:t>
              </a:r>
            </a:p>
          </p:txBody>
        </p:sp>
      </p:grpSp>
      <p:grpSp>
        <p:nvGrpSpPr>
          <p:cNvPr name="Group 27" id="27"/>
          <p:cNvGrpSpPr/>
          <p:nvPr/>
        </p:nvGrpSpPr>
        <p:grpSpPr>
          <a:xfrm rot="0">
            <a:off x="13273798" y="4885111"/>
            <a:ext cx="2258142" cy="1008796"/>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9" id="29"/>
            <p:cNvSpPr txBox="true"/>
            <p:nvPr/>
          </p:nvSpPr>
          <p:spPr>
            <a:xfrm>
              <a:off x="177800" y="-57150"/>
              <a:ext cx="655707" cy="463550"/>
            </a:xfrm>
            <a:prstGeom prst="rect">
              <a:avLst/>
            </a:prstGeom>
          </p:spPr>
          <p:txBody>
            <a:bodyPr anchor="ctr" rtlCol="false" tIns="17861" lIns="17861" bIns="17861" rIns="17861"/>
            <a:lstStyle/>
            <a:p>
              <a:pPr algn="ctr">
                <a:lnSpc>
                  <a:spcPts val="3150"/>
                </a:lnSpc>
                <a:spcBef>
                  <a:spcPct val="0"/>
                </a:spcBef>
              </a:pPr>
              <a:r>
                <a:rPr lang="en-US" sz="2250" spc="-69">
                  <a:solidFill>
                    <a:srgbClr val="FFFFFF"/>
                  </a:solidFill>
                  <a:latin typeface="Questrial"/>
                  <a:ea typeface="Questrial"/>
                  <a:cs typeface="Questrial"/>
                  <a:sym typeface="Questrial"/>
                </a:rPr>
                <a:t>Jan 1924</a:t>
              </a:r>
            </a:p>
          </p:txBody>
        </p:sp>
      </p:grpSp>
      <p:sp>
        <p:nvSpPr>
          <p:cNvPr name="AutoShape 30" id="30"/>
          <p:cNvSpPr/>
          <p:nvPr/>
        </p:nvSpPr>
        <p:spPr>
          <a:xfrm flipV="true">
            <a:off x="6522646" y="6092999"/>
            <a:ext cx="0" cy="2370848"/>
          </a:xfrm>
          <a:prstGeom prst="line">
            <a:avLst/>
          </a:prstGeom>
          <a:ln cap="flat" w="9525">
            <a:solidFill>
              <a:srgbClr val="0F6FC6"/>
            </a:solidFill>
            <a:prstDash val="solid"/>
            <a:headEnd type="none" len="sm" w="sm"/>
            <a:tailEnd type="none" len="sm" w="sm"/>
          </a:ln>
        </p:spPr>
      </p:sp>
      <p:sp>
        <p:nvSpPr>
          <p:cNvPr name="AutoShape 31" id="31"/>
          <p:cNvSpPr/>
          <p:nvPr/>
        </p:nvSpPr>
        <p:spPr>
          <a:xfrm flipV="true">
            <a:off x="10547294" y="6091962"/>
            <a:ext cx="0" cy="2370848"/>
          </a:xfrm>
          <a:prstGeom prst="line">
            <a:avLst/>
          </a:prstGeom>
          <a:ln cap="flat" w="9525">
            <a:solidFill>
              <a:srgbClr val="0F6FC6"/>
            </a:solidFill>
            <a:prstDash val="solid"/>
            <a:headEnd type="none" len="sm" w="sm"/>
            <a:tailEnd type="none" len="sm" w="sm"/>
          </a:ln>
        </p:spPr>
      </p:sp>
      <p:sp>
        <p:nvSpPr>
          <p:cNvPr name="AutoShape 32" id="32"/>
          <p:cNvSpPr/>
          <p:nvPr/>
        </p:nvSpPr>
        <p:spPr>
          <a:xfrm flipV="true">
            <a:off x="14395459" y="6090925"/>
            <a:ext cx="0" cy="2370848"/>
          </a:xfrm>
          <a:prstGeom prst="line">
            <a:avLst/>
          </a:prstGeom>
          <a:ln cap="flat" w="9525">
            <a:solidFill>
              <a:srgbClr val="0F6FC6"/>
            </a:solidFill>
            <a:prstDash val="solid"/>
            <a:headEnd type="none" len="sm" w="sm"/>
            <a:tailEnd type="none" len="sm" w="sm"/>
          </a:ln>
        </p:spPr>
      </p:sp>
      <p:sp>
        <p:nvSpPr>
          <p:cNvPr name="AutoShape 33" id="33"/>
          <p:cNvSpPr/>
          <p:nvPr/>
        </p:nvSpPr>
        <p:spPr>
          <a:xfrm flipV="true">
            <a:off x="4731855" y="2325559"/>
            <a:ext cx="0" cy="2370848"/>
          </a:xfrm>
          <a:prstGeom prst="line">
            <a:avLst/>
          </a:prstGeom>
          <a:ln cap="flat" w="9525">
            <a:solidFill>
              <a:srgbClr val="0F6FC6"/>
            </a:solidFill>
            <a:prstDash val="solid"/>
            <a:headEnd type="none" len="sm" w="sm"/>
            <a:tailEnd type="none" len="sm" w="sm"/>
          </a:ln>
        </p:spPr>
      </p:sp>
      <p:sp>
        <p:nvSpPr>
          <p:cNvPr name="AutoShape 34" id="34"/>
          <p:cNvSpPr/>
          <p:nvPr/>
        </p:nvSpPr>
        <p:spPr>
          <a:xfrm flipV="true">
            <a:off x="8607800" y="2325559"/>
            <a:ext cx="0" cy="2370848"/>
          </a:xfrm>
          <a:prstGeom prst="line">
            <a:avLst/>
          </a:prstGeom>
          <a:ln cap="flat" w="9525">
            <a:solidFill>
              <a:srgbClr val="0F6FC6"/>
            </a:solidFill>
            <a:prstDash val="solid"/>
            <a:headEnd type="none" len="sm" w="sm"/>
            <a:tailEnd type="none" len="sm" w="sm"/>
          </a:ln>
        </p:spPr>
      </p:sp>
      <p:sp>
        <p:nvSpPr>
          <p:cNvPr name="AutoShape 35" id="35"/>
          <p:cNvSpPr/>
          <p:nvPr/>
        </p:nvSpPr>
        <p:spPr>
          <a:xfrm flipV="true">
            <a:off x="12450905" y="2320320"/>
            <a:ext cx="0" cy="2370848"/>
          </a:xfrm>
          <a:prstGeom prst="line">
            <a:avLst/>
          </a:prstGeom>
          <a:ln cap="flat" w="9525">
            <a:solidFill>
              <a:srgbClr val="0F6FC6"/>
            </a:solidFill>
            <a:prstDash val="solid"/>
            <a:headEnd type="none" len="sm" w="sm"/>
            <a:tailEnd type="none" len="sm" w="sm"/>
          </a:ln>
        </p:spPr>
      </p:sp>
      <p:grpSp>
        <p:nvGrpSpPr>
          <p:cNvPr name="Group 36" id="36"/>
          <p:cNvGrpSpPr/>
          <p:nvPr/>
        </p:nvGrpSpPr>
        <p:grpSpPr>
          <a:xfrm rot="0">
            <a:off x="5395616" y="662283"/>
            <a:ext cx="7406805" cy="667814"/>
            <a:chOff x="0" y="0"/>
            <a:chExt cx="1950595" cy="175870"/>
          </a:xfrm>
        </p:grpSpPr>
        <p:sp>
          <p:nvSpPr>
            <p:cNvPr name="Freeform 37" id="37"/>
            <p:cNvSpPr/>
            <p:nvPr/>
          </p:nvSpPr>
          <p:spPr>
            <a:xfrm flipH="false" flipV="false" rot="0">
              <a:off x="0" y="0"/>
              <a:ext cx="1950595" cy="175870"/>
            </a:xfrm>
            <a:custGeom>
              <a:avLst/>
              <a:gdLst/>
              <a:ahLst/>
              <a:cxnLst/>
              <a:rect r="r" b="b" t="t" l="l"/>
              <a:pathLst>
                <a:path h="175870" w="1950595">
                  <a:moveTo>
                    <a:pt x="4181" y="0"/>
                  </a:moveTo>
                  <a:lnTo>
                    <a:pt x="1946415" y="0"/>
                  </a:lnTo>
                  <a:cubicBezTo>
                    <a:pt x="1948724" y="0"/>
                    <a:pt x="1950595" y="1872"/>
                    <a:pt x="1950595" y="4181"/>
                  </a:cubicBezTo>
                  <a:lnTo>
                    <a:pt x="1950595" y="171689"/>
                  </a:lnTo>
                  <a:cubicBezTo>
                    <a:pt x="1950595" y="173998"/>
                    <a:pt x="1948724" y="175870"/>
                    <a:pt x="1946415" y="175870"/>
                  </a:cubicBezTo>
                  <a:lnTo>
                    <a:pt x="4181" y="175870"/>
                  </a:lnTo>
                  <a:cubicBezTo>
                    <a:pt x="1872" y="175870"/>
                    <a:pt x="0" y="173998"/>
                    <a:pt x="0" y="171689"/>
                  </a:cubicBezTo>
                  <a:lnTo>
                    <a:pt x="0" y="4181"/>
                  </a:lnTo>
                  <a:cubicBezTo>
                    <a:pt x="0" y="1872"/>
                    <a:pt x="1872" y="0"/>
                    <a:pt x="4181" y="0"/>
                  </a:cubicBezTo>
                  <a:close/>
                </a:path>
              </a:pathLst>
            </a:custGeom>
            <a:solidFill>
              <a:srgbClr val="0F6FC6"/>
            </a:solidFill>
          </p:spPr>
        </p:sp>
        <p:sp>
          <p:nvSpPr>
            <p:cNvPr name="TextBox 38" id="38"/>
            <p:cNvSpPr txBox="true"/>
            <p:nvPr/>
          </p:nvSpPr>
          <p:spPr>
            <a:xfrm>
              <a:off x="0" y="-66675"/>
              <a:ext cx="1950595" cy="242545"/>
            </a:xfrm>
            <a:prstGeom prst="rect">
              <a:avLst/>
            </a:prstGeom>
          </p:spPr>
          <p:txBody>
            <a:bodyPr anchor="ctr" rtlCol="false" tIns="71444" lIns="71444" bIns="71444" rIns="71444"/>
            <a:lstStyle/>
            <a:p>
              <a:pPr algn="ctr">
                <a:lnSpc>
                  <a:spcPts val="4994"/>
                </a:lnSpc>
              </a:pPr>
              <a:r>
                <a:rPr lang="en-US" sz="3619" spc="354">
                  <a:solidFill>
                    <a:srgbClr val="FFFFFF"/>
                  </a:solidFill>
                  <a:latin typeface="Questrial"/>
                  <a:ea typeface="Questrial"/>
                  <a:cs typeface="Questrial"/>
                  <a:sym typeface="Questrial"/>
                </a:rPr>
                <a:t>LIFE IN LENIN'S RUSSIA</a:t>
              </a:r>
            </a:p>
          </p:txBody>
        </p:sp>
      </p:grpSp>
      <p:sp>
        <p:nvSpPr>
          <p:cNvPr name="Freeform 39" id="39"/>
          <p:cNvSpPr/>
          <p:nvPr/>
        </p:nvSpPr>
        <p:spPr>
          <a:xfrm flipH="false" flipV="false" rot="0">
            <a:off x="14497871" y="0"/>
            <a:ext cx="2438484" cy="1825815"/>
          </a:xfrm>
          <a:custGeom>
            <a:avLst/>
            <a:gdLst/>
            <a:ahLst/>
            <a:cxnLst/>
            <a:rect r="r" b="b" t="t" l="l"/>
            <a:pathLst>
              <a:path h="1825815" w="2438484">
                <a:moveTo>
                  <a:pt x="0" y="0"/>
                </a:moveTo>
                <a:lnTo>
                  <a:pt x="2438484" y="0"/>
                </a:lnTo>
                <a:lnTo>
                  <a:pt x="2438484" y="1825815"/>
                </a:lnTo>
                <a:lnTo>
                  <a:pt x="0" y="18258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0" id="40"/>
          <p:cNvSpPr/>
          <p:nvPr/>
        </p:nvSpPr>
        <p:spPr>
          <a:xfrm flipH="false" flipV="false" rot="0">
            <a:off x="755619" y="3167623"/>
            <a:ext cx="1256151" cy="1482184"/>
          </a:xfrm>
          <a:custGeom>
            <a:avLst/>
            <a:gdLst/>
            <a:ahLst/>
            <a:cxnLst/>
            <a:rect r="r" b="b" t="t" l="l"/>
            <a:pathLst>
              <a:path h="1482184" w="1256151">
                <a:moveTo>
                  <a:pt x="0" y="0"/>
                </a:moveTo>
                <a:lnTo>
                  <a:pt x="1256151" y="0"/>
                </a:lnTo>
                <a:lnTo>
                  <a:pt x="1256151" y="1482184"/>
                </a:lnTo>
                <a:lnTo>
                  <a:pt x="0" y="14821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1" id="41"/>
          <p:cNvSpPr/>
          <p:nvPr/>
        </p:nvSpPr>
        <p:spPr>
          <a:xfrm flipH="false" flipV="false" rot="0">
            <a:off x="5897690" y="3073643"/>
            <a:ext cx="1544276" cy="1811467"/>
          </a:xfrm>
          <a:custGeom>
            <a:avLst/>
            <a:gdLst/>
            <a:ahLst/>
            <a:cxnLst/>
            <a:rect r="r" b="b" t="t" l="l"/>
            <a:pathLst>
              <a:path h="1811467" w="1544276">
                <a:moveTo>
                  <a:pt x="0" y="0"/>
                </a:moveTo>
                <a:lnTo>
                  <a:pt x="1544275" y="0"/>
                </a:lnTo>
                <a:lnTo>
                  <a:pt x="1544275" y="1811468"/>
                </a:lnTo>
                <a:lnTo>
                  <a:pt x="0" y="18114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2" id="42"/>
          <p:cNvSpPr/>
          <p:nvPr/>
        </p:nvSpPr>
        <p:spPr>
          <a:xfrm flipH="false" flipV="false" rot="0">
            <a:off x="7805108" y="8724216"/>
            <a:ext cx="1623672" cy="1562784"/>
          </a:xfrm>
          <a:custGeom>
            <a:avLst/>
            <a:gdLst/>
            <a:ahLst/>
            <a:cxnLst/>
            <a:rect r="r" b="b" t="t" l="l"/>
            <a:pathLst>
              <a:path h="1562784" w="1623672">
                <a:moveTo>
                  <a:pt x="0" y="0"/>
                </a:moveTo>
                <a:lnTo>
                  <a:pt x="1623672" y="0"/>
                </a:lnTo>
                <a:lnTo>
                  <a:pt x="1623672" y="1562784"/>
                </a:lnTo>
                <a:lnTo>
                  <a:pt x="0" y="15627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3" id="43"/>
          <p:cNvSpPr/>
          <p:nvPr/>
        </p:nvSpPr>
        <p:spPr>
          <a:xfrm flipH="false" flipV="false" rot="0">
            <a:off x="15355789" y="2710960"/>
            <a:ext cx="1689220" cy="1938847"/>
          </a:xfrm>
          <a:custGeom>
            <a:avLst/>
            <a:gdLst/>
            <a:ahLst/>
            <a:cxnLst/>
            <a:rect r="r" b="b" t="t" l="l"/>
            <a:pathLst>
              <a:path h="1938847" w="1689220">
                <a:moveTo>
                  <a:pt x="0" y="0"/>
                </a:moveTo>
                <a:lnTo>
                  <a:pt x="1689220" y="0"/>
                </a:lnTo>
                <a:lnTo>
                  <a:pt x="1689220" y="1938847"/>
                </a:lnTo>
                <a:lnTo>
                  <a:pt x="0" y="19388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4" id="44"/>
          <p:cNvSpPr/>
          <p:nvPr/>
        </p:nvSpPr>
        <p:spPr>
          <a:xfrm flipH="false" flipV="false" rot="0">
            <a:off x="2085378" y="8790637"/>
            <a:ext cx="1471872" cy="1460833"/>
          </a:xfrm>
          <a:custGeom>
            <a:avLst/>
            <a:gdLst/>
            <a:ahLst/>
            <a:cxnLst/>
            <a:rect r="r" b="b" t="t" l="l"/>
            <a:pathLst>
              <a:path h="1460833" w="1471872">
                <a:moveTo>
                  <a:pt x="0" y="0"/>
                </a:moveTo>
                <a:lnTo>
                  <a:pt x="1471872" y="0"/>
                </a:lnTo>
                <a:lnTo>
                  <a:pt x="1471872" y="1460833"/>
                </a:lnTo>
                <a:lnTo>
                  <a:pt x="0" y="146083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5" id="45"/>
          <p:cNvSpPr/>
          <p:nvPr/>
        </p:nvSpPr>
        <p:spPr>
          <a:xfrm flipH="false" flipV="false" rot="0">
            <a:off x="685800" y="0"/>
            <a:ext cx="1775282" cy="2596391"/>
          </a:xfrm>
          <a:custGeom>
            <a:avLst/>
            <a:gdLst/>
            <a:ahLst/>
            <a:cxnLst/>
            <a:rect r="r" b="b" t="t" l="l"/>
            <a:pathLst>
              <a:path h="2596391" w="1775282">
                <a:moveTo>
                  <a:pt x="0" y="0"/>
                </a:moveTo>
                <a:lnTo>
                  <a:pt x="1775282" y="0"/>
                </a:lnTo>
                <a:lnTo>
                  <a:pt x="1775282" y="2596391"/>
                </a:lnTo>
                <a:lnTo>
                  <a:pt x="0" y="259639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46" id="46"/>
          <p:cNvGrpSpPr/>
          <p:nvPr/>
        </p:nvGrpSpPr>
        <p:grpSpPr>
          <a:xfrm rot="0">
            <a:off x="2896597" y="1699731"/>
            <a:ext cx="3670516" cy="1669552"/>
            <a:chOff x="0" y="0"/>
            <a:chExt cx="4894021" cy="2226070"/>
          </a:xfrm>
        </p:grpSpPr>
        <p:grpSp>
          <p:nvGrpSpPr>
            <p:cNvPr name="Group 47" id="47"/>
            <p:cNvGrpSpPr/>
            <p:nvPr/>
          </p:nvGrpSpPr>
          <p:grpSpPr>
            <a:xfrm rot="0">
              <a:off x="0" y="0"/>
              <a:ext cx="4894021" cy="2226070"/>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9" id="4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50" id="50"/>
            <p:cNvSpPr txBox="true"/>
            <p:nvPr/>
          </p:nvSpPr>
          <p:spPr>
            <a:xfrm rot="0">
              <a:off x="229285" y="261779"/>
              <a:ext cx="4410394" cy="1635837"/>
            </a:xfrm>
            <a:prstGeom prst="rect">
              <a:avLst/>
            </a:prstGeom>
          </p:spPr>
          <p:txBody>
            <a:bodyPr anchor="t" rtlCol="false" tIns="0" lIns="0" bIns="0" rIns="0">
              <a:spAutoFit/>
            </a:bodyPr>
            <a:lstStyle/>
            <a:p>
              <a:pPr algn="ctr" marL="0" indent="0" lvl="0">
                <a:lnSpc>
                  <a:spcPts val="2481"/>
                </a:lnSpc>
                <a:spcBef>
                  <a:spcPct val="0"/>
                </a:spcBef>
              </a:pPr>
              <a:r>
                <a:rPr lang="en-US" sz="1798" spc="176">
                  <a:solidFill>
                    <a:srgbClr val="000000"/>
                  </a:solidFill>
                  <a:latin typeface="Arial"/>
                  <a:ea typeface="Arial"/>
                  <a:cs typeface="Arial"/>
                  <a:sym typeface="Arial"/>
                </a:rPr>
                <a:t>The </a:t>
              </a:r>
              <a:r>
                <a:rPr lang="en-US" b="true" sz="1798" spc="176">
                  <a:solidFill>
                    <a:srgbClr val="0F6FC6"/>
                  </a:solidFill>
                  <a:latin typeface="Arial Bold"/>
                  <a:ea typeface="Arial Bold"/>
                  <a:cs typeface="Arial Bold"/>
                  <a:sym typeface="Arial Bold"/>
                </a:rPr>
                <a:t>Bolsheviks </a:t>
              </a:r>
              <a:r>
                <a:rPr lang="en-US" sz="1798" spc="176">
                  <a:solidFill>
                    <a:srgbClr val="000000"/>
                  </a:solidFill>
                  <a:latin typeface="Arial"/>
                  <a:ea typeface="Arial"/>
                  <a:cs typeface="Arial"/>
                  <a:sym typeface="Arial"/>
                </a:rPr>
                <a:t>take control of Petrograd and Moscow, overthrowing the Provisional Government.</a:t>
              </a:r>
            </a:p>
          </p:txBody>
        </p:sp>
      </p:grpSp>
      <p:grpSp>
        <p:nvGrpSpPr>
          <p:cNvPr name="Group 51" id="51"/>
          <p:cNvGrpSpPr/>
          <p:nvPr/>
        </p:nvGrpSpPr>
        <p:grpSpPr>
          <a:xfrm rot="0">
            <a:off x="6772542" y="1682522"/>
            <a:ext cx="3670516" cy="1669552"/>
            <a:chOff x="0" y="0"/>
            <a:chExt cx="4894021" cy="2226070"/>
          </a:xfrm>
        </p:grpSpPr>
        <p:grpSp>
          <p:nvGrpSpPr>
            <p:cNvPr name="Group 52" id="52"/>
            <p:cNvGrpSpPr/>
            <p:nvPr/>
          </p:nvGrpSpPr>
          <p:grpSpPr>
            <a:xfrm rot="0">
              <a:off x="0" y="0"/>
              <a:ext cx="4894021" cy="2226070"/>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55" id="55"/>
            <p:cNvSpPr txBox="true"/>
            <p:nvPr/>
          </p:nvSpPr>
          <p:spPr>
            <a:xfrm rot="0">
              <a:off x="241814" y="58782"/>
              <a:ext cx="4410394" cy="2041830"/>
            </a:xfrm>
            <a:prstGeom prst="rect">
              <a:avLst/>
            </a:prstGeom>
          </p:spPr>
          <p:txBody>
            <a:bodyPr anchor="t" rtlCol="false" tIns="0" lIns="0" bIns="0" rIns="0">
              <a:spAutoFit/>
            </a:bodyPr>
            <a:lstStyle/>
            <a:p>
              <a:pPr algn="ctr" marL="0" indent="0" lvl="0">
                <a:lnSpc>
                  <a:spcPts val="2481"/>
                </a:lnSpc>
                <a:spcBef>
                  <a:spcPct val="0"/>
                </a:spcBef>
              </a:pPr>
              <a:r>
                <a:rPr lang="en-US" b="true" sz="1798" spc="176">
                  <a:solidFill>
                    <a:srgbClr val="0F6FC6"/>
                  </a:solidFill>
                  <a:latin typeface="Arial Bold"/>
                  <a:ea typeface="Arial Bold"/>
                  <a:cs typeface="Arial Bold"/>
                  <a:sym typeface="Arial Bold"/>
                </a:rPr>
                <a:t>War Communism</a:t>
              </a:r>
              <a:r>
                <a:rPr lang="en-US" b="true" sz="1798" spc="176">
                  <a:solidFill>
                    <a:srgbClr val="000000"/>
                  </a:solidFill>
                  <a:latin typeface="Arial Bold"/>
                  <a:ea typeface="Arial Bold"/>
                  <a:cs typeface="Arial Bold"/>
                  <a:sym typeface="Arial Bold"/>
                </a:rPr>
                <a:t> </a:t>
              </a:r>
              <a:r>
                <a:rPr lang="en-US" sz="1798" spc="176">
                  <a:solidFill>
                    <a:srgbClr val="000000"/>
                  </a:solidFill>
                  <a:latin typeface="Arial"/>
                  <a:ea typeface="Arial"/>
                  <a:cs typeface="Arial"/>
                  <a:sym typeface="Arial"/>
                </a:rPr>
                <a:t>aimed to abolish private trade, control labour and nationalise all large scale industry</a:t>
              </a:r>
            </a:p>
          </p:txBody>
        </p:sp>
      </p:grpSp>
      <p:grpSp>
        <p:nvGrpSpPr>
          <p:cNvPr name="Group 56" id="56"/>
          <p:cNvGrpSpPr/>
          <p:nvPr/>
        </p:nvGrpSpPr>
        <p:grpSpPr>
          <a:xfrm rot="0">
            <a:off x="11010991" y="1699731"/>
            <a:ext cx="3658998" cy="1664313"/>
            <a:chOff x="0" y="0"/>
            <a:chExt cx="4878664" cy="2219084"/>
          </a:xfrm>
        </p:grpSpPr>
        <p:grpSp>
          <p:nvGrpSpPr>
            <p:cNvPr name="Group 57" id="57"/>
            <p:cNvGrpSpPr/>
            <p:nvPr/>
          </p:nvGrpSpPr>
          <p:grpSpPr>
            <a:xfrm rot="0">
              <a:off x="0" y="0"/>
              <a:ext cx="4878664" cy="2219084"/>
              <a:chOff x="0" y="0"/>
              <a:chExt cx="689010" cy="313400"/>
            </a:xfrm>
          </p:grpSpPr>
          <p:sp>
            <p:nvSpPr>
              <p:cNvPr name="Freeform 58" id="5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9" id="5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60" id="60"/>
            <p:cNvSpPr txBox="true"/>
            <p:nvPr/>
          </p:nvSpPr>
          <p:spPr>
            <a:xfrm rot="0">
              <a:off x="215918" y="186127"/>
              <a:ext cx="4396554" cy="1807339"/>
            </a:xfrm>
            <a:prstGeom prst="rect">
              <a:avLst/>
            </a:prstGeom>
          </p:spPr>
          <p:txBody>
            <a:bodyPr anchor="t" rtlCol="false" tIns="0" lIns="0" bIns="0" rIns="0">
              <a:spAutoFit/>
            </a:bodyPr>
            <a:lstStyle/>
            <a:p>
              <a:pPr algn="ctr" marL="0" indent="0" lvl="0">
                <a:lnSpc>
                  <a:spcPts val="2198"/>
                </a:lnSpc>
                <a:spcBef>
                  <a:spcPct val="0"/>
                </a:spcBef>
              </a:pPr>
              <a:r>
                <a:rPr lang="en-US" b="true" sz="1593" spc="156">
                  <a:solidFill>
                    <a:srgbClr val="0F6FC6"/>
                  </a:solidFill>
                  <a:latin typeface="Arial Bold"/>
                  <a:ea typeface="Arial Bold"/>
                  <a:cs typeface="Arial Bold"/>
                  <a:sym typeface="Arial Bold"/>
                </a:rPr>
                <a:t>The New Economic Policy</a:t>
              </a:r>
              <a:r>
                <a:rPr lang="en-US" b="true" sz="1593" spc="156">
                  <a:solidFill>
                    <a:srgbClr val="000000"/>
                  </a:solidFill>
                  <a:latin typeface="Arial Bold"/>
                  <a:ea typeface="Arial Bold"/>
                  <a:cs typeface="Arial Bold"/>
                  <a:sym typeface="Arial Bold"/>
                </a:rPr>
                <a:t> </a:t>
              </a:r>
              <a:r>
                <a:rPr lang="en-US" sz="1593" spc="156">
                  <a:solidFill>
                    <a:srgbClr val="000000"/>
                  </a:solidFill>
                  <a:latin typeface="Arial"/>
                  <a:ea typeface="Arial"/>
                  <a:cs typeface="Arial"/>
                  <a:sym typeface="Arial"/>
                </a:rPr>
                <a:t>intended to introduce a temporary taste of capitalism in order to improve the economy.</a:t>
              </a:r>
            </a:p>
          </p:txBody>
        </p:sp>
      </p:grpSp>
      <p:grpSp>
        <p:nvGrpSpPr>
          <p:cNvPr name="Group 61" id="61"/>
          <p:cNvGrpSpPr/>
          <p:nvPr/>
        </p:nvGrpSpPr>
        <p:grpSpPr>
          <a:xfrm rot="0">
            <a:off x="1174459" y="7020224"/>
            <a:ext cx="3746231" cy="1703992"/>
            <a:chOff x="0" y="0"/>
            <a:chExt cx="4994975" cy="2271989"/>
          </a:xfrm>
        </p:grpSpPr>
        <p:grpSp>
          <p:nvGrpSpPr>
            <p:cNvPr name="Group 62" id="62"/>
            <p:cNvGrpSpPr/>
            <p:nvPr/>
          </p:nvGrpSpPr>
          <p:grpSpPr>
            <a:xfrm rot="0">
              <a:off x="0" y="0"/>
              <a:ext cx="4994975" cy="2271989"/>
              <a:chOff x="0" y="0"/>
              <a:chExt cx="689010" cy="313400"/>
            </a:xfrm>
          </p:grpSpPr>
          <p:sp>
            <p:nvSpPr>
              <p:cNvPr name="Freeform 63" id="6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4" id="64"/>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65" id="65"/>
            <p:cNvSpPr txBox="true"/>
            <p:nvPr/>
          </p:nvSpPr>
          <p:spPr>
            <a:xfrm rot="0">
              <a:off x="208602" y="268554"/>
              <a:ext cx="4501371" cy="1668206"/>
            </a:xfrm>
            <a:prstGeom prst="rect">
              <a:avLst/>
            </a:prstGeom>
          </p:spPr>
          <p:txBody>
            <a:bodyPr anchor="t" rtlCol="false" tIns="0" lIns="0" bIns="0" rIns="0">
              <a:spAutoFit/>
            </a:bodyPr>
            <a:lstStyle/>
            <a:p>
              <a:pPr algn="ctr" marL="0" indent="0" lvl="0">
                <a:lnSpc>
                  <a:spcPts val="2532"/>
                </a:lnSpc>
                <a:spcBef>
                  <a:spcPct val="0"/>
                </a:spcBef>
              </a:pPr>
              <a:r>
                <a:rPr lang="en-US" b="true" sz="1835" spc="179">
                  <a:solidFill>
                    <a:srgbClr val="0F6FC6"/>
                  </a:solidFill>
                  <a:latin typeface="Arial Bold"/>
                  <a:ea typeface="Arial Bold"/>
                  <a:cs typeface="Arial Bold"/>
                  <a:sym typeface="Arial Bold"/>
                </a:rPr>
                <a:t>The Romanov Family</a:t>
              </a:r>
              <a:r>
                <a:rPr lang="en-US" b="true" sz="1835" spc="179">
                  <a:solidFill>
                    <a:srgbClr val="000000"/>
                  </a:solidFill>
                  <a:latin typeface="Arial Bold"/>
                  <a:ea typeface="Arial Bold"/>
                  <a:cs typeface="Arial Bold"/>
                  <a:sym typeface="Arial Bold"/>
                </a:rPr>
                <a:t> </a:t>
              </a:r>
              <a:r>
                <a:rPr lang="en-US" sz="1835" spc="179">
                  <a:solidFill>
                    <a:srgbClr val="000000"/>
                  </a:solidFill>
                  <a:latin typeface="Arial"/>
                  <a:ea typeface="Arial"/>
                  <a:cs typeface="Arial"/>
                  <a:sym typeface="Arial"/>
                </a:rPr>
                <a:t>are ousted from power and a </a:t>
              </a:r>
              <a:r>
                <a:rPr lang="en-US" b="true" sz="1835" spc="179">
                  <a:solidFill>
                    <a:srgbClr val="0F6FC6"/>
                  </a:solidFill>
                  <a:latin typeface="Arial Bold"/>
                  <a:ea typeface="Arial Bold"/>
                  <a:cs typeface="Arial Bold"/>
                  <a:sym typeface="Arial Bold"/>
                </a:rPr>
                <a:t>Provisional Government</a:t>
              </a:r>
              <a:r>
                <a:rPr lang="en-US" b="true" sz="1835" spc="179">
                  <a:solidFill>
                    <a:srgbClr val="000000"/>
                  </a:solidFill>
                  <a:latin typeface="Arial Bold"/>
                  <a:ea typeface="Arial Bold"/>
                  <a:cs typeface="Arial Bold"/>
                  <a:sym typeface="Arial Bold"/>
                </a:rPr>
                <a:t> </a:t>
              </a:r>
              <a:r>
                <a:rPr lang="en-US" sz="1835" spc="179">
                  <a:solidFill>
                    <a:srgbClr val="000000"/>
                  </a:solidFill>
                  <a:latin typeface="Arial"/>
                  <a:ea typeface="Arial"/>
                  <a:cs typeface="Arial"/>
                  <a:sym typeface="Arial"/>
                </a:rPr>
                <a:t>is put in place</a:t>
              </a:r>
            </a:p>
          </p:txBody>
        </p:sp>
      </p:grpSp>
      <p:grpSp>
        <p:nvGrpSpPr>
          <p:cNvPr name="Group 66" id="66"/>
          <p:cNvGrpSpPr/>
          <p:nvPr/>
        </p:nvGrpSpPr>
        <p:grpSpPr>
          <a:xfrm rot="0">
            <a:off x="4801221" y="7020224"/>
            <a:ext cx="3746231" cy="1703992"/>
            <a:chOff x="0" y="0"/>
            <a:chExt cx="4994975" cy="2271989"/>
          </a:xfrm>
        </p:grpSpPr>
        <p:grpSp>
          <p:nvGrpSpPr>
            <p:cNvPr name="Group 67" id="67"/>
            <p:cNvGrpSpPr/>
            <p:nvPr/>
          </p:nvGrpSpPr>
          <p:grpSpPr>
            <a:xfrm rot="0">
              <a:off x="0" y="0"/>
              <a:ext cx="4994975" cy="2271989"/>
              <a:chOff x="0" y="0"/>
              <a:chExt cx="689010" cy="313400"/>
            </a:xfrm>
          </p:grpSpPr>
          <p:sp>
            <p:nvSpPr>
              <p:cNvPr name="Freeform 68" id="6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9" id="6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70" id="70"/>
            <p:cNvSpPr txBox="true"/>
            <p:nvPr/>
          </p:nvSpPr>
          <p:spPr>
            <a:xfrm rot="0">
              <a:off x="246802" y="268554"/>
              <a:ext cx="4501371" cy="1668206"/>
            </a:xfrm>
            <a:prstGeom prst="rect">
              <a:avLst/>
            </a:prstGeom>
          </p:spPr>
          <p:txBody>
            <a:bodyPr anchor="t" rtlCol="false" tIns="0" lIns="0" bIns="0" rIns="0">
              <a:spAutoFit/>
            </a:bodyPr>
            <a:lstStyle/>
            <a:p>
              <a:pPr algn="ctr" marL="0" indent="0" lvl="0">
                <a:lnSpc>
                  <a:spcPts val="2532"/>
                </a:lnSpc>
                <a:spcBef>
                  <a:spcPct val="0"/>
                </a:spcBef>
              </a:pPr>
              <a:r>
                <a:rPr lang="en-US" sz="1835" spc="179">
                  <a:solidFill>
                    <a:srgbClr val="000000"/>
                  </a:solidFill>
                  <a:latin typeface="Arial"/>
                  <a:ea typeface="Arial"/>
                  <a:cs typeface="Arial"/>
                  <a:sym typeface="Arial"/>
                </a:rPr>
                <a:t>Lenin's government sign the </a:t>
              </a:r>
              <a:r>
                <a:rPr lang="en-US" b="true" sz="1835" spc="179">
                  <a:solidFill>
                    <a:srgbClr val="0F6FC6"/>
                  </a:solidFill>
                  <a:latin typeface="Arial Bold"/>
                  <a:ea typeface="Arial Bold"/>
                  <a:cs typeface="Arial Bold"/>
                  <a:sym typeface="Arial Bold"/>
                </a:rPr>
                <a:t>Treaty of Brest-Litovsk</a:t>
              </a:r>
              <a:r>
                <a:rPr lang="en-US" sz="1835" spc="179">
                  <a:solidFill>
                    <a:srgbClr val="000000"/>
                  </a:solidFill>
                  <a:latin typeface="Arial"/>
                  <a:ea typeface="Arial"/>
                  <a:cs typeface="Arial"/>
                  <a:sym typeface="Arial"/>
                </a:rPr>
                <a:t>, removing Russia from the war.</a:t>
              </a:r>
            </a:p>
          </p:txBody>
        </p:sp>
      </p:grpSp>
      <p:grpSp>
        <p:nvGrpSpPr>
          <p:cNvPr name="Group 71" id="71"/>
          <p:cNvGrpSpPr/>
          <p:nvPr/>
        </p:nvGrpSpPr>
        <p:grpSpPr>
          <a:xfrm rot="0">
            <a:off x="8596729" y="7020224"/>
            <a:ext cx="3692658" cy="1679624"/>
            <a:chOff x="0" y="0"/>
            <a:chExt cx="4923544" cy="2239498"/>
          </a:xfrm>
        </p:grpSpPr>
        <p:grpSp>
          <p:nvGrpSpPr>
            <p:cNvPr name="Group 72" id="72"/>
            <p:cNvGrpSpPr/>
            <p:nvPr/>
          </p:nvGrpSpPr>
          <p:grpSpPr>
            <a:xfrm rot="0">
              <a:off x="0" y="0"/>
              <a:ext cx="4923544" cy="2239498"/>
              <a:chOff x="0" y="0"/>
              <a:chExt cx="689010" cy="313400"/>
            </a:xfrm>
          </p:grpSpPr>
          <p:sp>
            <p:nvSpPr>
              <p:cNvPr name="Freeform 73" id="7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4" id="74"/>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75" id="75"/>
            <p:cNvSpPr txBox="true"/>
            <p:nvPr/>
          </p:nvSpPr>
          <p:spPr>
            <a:xfrm rot="0">
              <a:off x="243273" y="383172"/>
              <a:ext cx="4436999" cy="1393425"/>
            </a:xfrm>
            <a:prstGeom prst="rect">
              <a:avLst/>
            </a:prstGeom>
          </p:spPr>
          <p:txBody>
            <a:bodyPr anchor="t" rtlCol="false" tIns="0" lIns="0" bIns="0" rIns="0">
              <a:spAutoFit/>
            </a:bodyPr>
            <a:lstStyle/>
            <a:p>
              <a:pPr algn="ctr" marL="0" indent="0" lvl="0">
                <a:lnSpc>
                  <a:spcPts val="2773"/>
                </a:lnSpc>
                <a:spcBef>
                  <a:spcPct val="0"/>
                </a:spcBef>
              </a:pPr>
              <a:r>
                <a:rPr lang="en-US" b="true" sz="2010" spc="196">
                  <a:solidFill>
                    <a:srgbClr val="0F6FC6"/>
                  </a:solidFill>
                  <a:latin typeface="Arial Bold"/>
                  <a:ea typeface="Arial Bold"/>
                  <a:cs typeface="Arial Bold"/>
                  <a:sym typeface="Arial Bold"/>
                </a:rPr>
                <a:t>Civil War</a:t>
              </a:r>
              <a:r>
                <a:rPr lang="en-US" b="true" sz="2010" spc="196">
                  <a:solidFill>
                    <a:srgbClr val="000000"/>
                  </a:solidFill>
                  <a:latin typeface="Arial Bold"/>
                  <a:ea typeface="Arial Bold"/>
                  <a:cs typeface="Arial Bold"/>
                  <a:sym typeface="Arial Bold"/>
                </a:rPr>
                <a:t> </a:t>
              </a:r>
              <a:r>
                <a:rPr lang="en-US" sz="2010" spc="196">
                  <a:solidFill>
                    <a:srgbClr val="000000"/>
                  </a:solidFill>
                  <a:latin typeface="Arial"/>
                  <a:ea typeface="Arial"/>
                  <a:cs typeface="Arial"/>
                  <a:sym typeface="Arial"/>
                </a:rPr>
                <a:t>took place between the </a:t>
              </a:r>
              <a:r>
                <a:rPr lang="en-US" b="true" sz="2010" spc="196">
                  <a:solidFill>
                    <a:srgbClr val="0F6FC6"/>
                  </a:solidFill>
                  <a:latin typeface="Arial Bold"/>
                  <a:ea typeface="Arial Bold"/>
                  <a:cs typeface="Arial Bold"/>
                  <a:sym typeface="Arial Bold"/>
                </a:rPr>
                <a:t>Red Army</a:t>
              </a:r>
              <a:r>
                <a:rPr lang="en-US" b="true" sz="2010" spc="196">
                  <a:solidFill>
                    <a:srgbClr val="000000"/>
                  </a:solidFill>
                  <a:latin typeface="Arial Bold"/>
                  <a:ea typeface="Arial Bold"/>
                  <a:cs typeface="Arial Bold"/>
                  <a:sym typeface="Arial Bold"/>
                </a:rPr>
                <a:t> </a:t>
              </a:r>
              <a:r>
                <a:rPr lang="en-US" sz="2010" spc="196">
                  <a:solidFill>
                    <a:srgbClr val="000000"/>
                  </a:solidFill>
                  <a:latin typeface="Arial"/>
                  <a:ea typeface="Arial"/>
                  <a:cs typeface="Arial"/>
                  <a:sym typeface="Arial"/>
                </a:rPr>
                <a:t>and </a:t>
              </a:r>
              <a:r>
                <a:rPr lang="en-US" b="true" sz="2010" spc="196">
                  <a:solidFill>
                    <a:srgbClr val="0F6FC6"/>
                  </a:solidFill>
                  <a:latin typeface="Arial Bold"/>
                  <a:ea typeface="Arial Bold"/>
                  <a:cs typeface="Arial Bold"/>
                  <a:sym typeface="Arial Bold"/>
                </a:rPr>
                <a:t>White Army</a:t>
              </a:r>
              <a:r>
                <a:rPr lang="en-US" b="true" sz="2010" spc="196">
                  <a:solidFill>
                    <a:srgbClr val="000000"/>
                  </a:solidFill>
                  <a:latin typeface="Arial Bold"/>
                  <a:ea typeface="Arial Bold"/>
                  <a:cs typeface="Arial Bold"/>
                  <a:sym typeface="Arial Bold"/>
                </a:rPr>
                <a:t>.</a:t>
              </a:r>
            </a:p>
          </p:txBody>
        </p:sp>
      </p:grpSp>
      <p:grpSp>
        <p:nvGrpSpPr>
          <p:cNvPr name="Group 76" id="76"/>
          <p:cNvGrpSpPr/>
          <p:nvPr/>
        </p:nvGrpSpPr>
        <p:grpSpPr>
          <a:xfrm rot="0">
            <a:off x="12600250" y="6996894"/>
            <a:ext cx="3795243" cy="1726285"/>
            <a:chOff x="0" y="0"/>
            <a:chExt cx="5060324" cy="2301713"/>
          </a:xfrm>
        </p:grpSpPr>
        <p:grpSp>
          <p:nvGrpSpPr>
            <p:cNvPr name="Group 77" id="77"/>
            <p:cNvGrpSpPr/>
            <p:nvPr/>
          </p:nvGrpSpPr>
          <p:grpSpPr>
            <a:xfrm rot="0">
              <a:off x="0" y="0"/>
              <a:ext cx="5060324" cy="2301713"/>
              <a:chOff x="0" y="0"/>
              <a:chExt cx="689010" cy="313400"/>
            </a:xfrm>
          </p:grpSpPr>
          <p:sp>
            <p:nvSpPr>
              <p:cNvPr name="Freeform 78" id="7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9" id="79"/>
              <p:cNvSpPr txBox="true"/>
              <p:nvPr/>
            </p:nvSpPr>
            <p:spPr>
              <a:xfrm>
                <a:off x="0" y="-38100"/>
                <a:ext cx="689010" cy="351500"/>
              </a:xfrm>
              <a:prstGeom prst="rect">
                <a:avLst/>
              </a:prstGeom>
            </p:spPr>
            <p:txBody>
              <a:bodyPr anchor="ctr" rtlCol="false" tIns="71444" lIns="71444" bIns="71444" rIns="71444"/>
              <a:lstStyle/>
              <a:p>
                <a:pPr algn="ctr">
                  <a:lnSpc>
                    <a:spcPts val="2756"/>
                  </a:lnSpc>
                  <a:spcBef>
                    <a:spcPct val="0"/>
                  </a:spcBef>
                </a:pPr>
              </a:p>
            </p:txBody>
          </p:sp>
        </p:grpSp>
        <p:sp>
          <p:nvSpPr>
            <p:cNvPr name="TextBox 80" id="80"/>
            <p:cNvSpPr txBox="true"/>
            <p:nvPr/>
          </p:nvSpPr>
          <p:spPr>
            <a:xfrm rot="0">
              <a:off x="250031" y="410629"/>
              <a:ext cx="4560262" cy="1439544"/>
            </a:xfrm>
            <a:prstGeom prst="rect">
              <a:avLst/>
            </a:prstGeom>
          </p:spPr>
          <p:txBody>
            <a:bodyPr anchor="t" rtlCol="false" tIns="0" lIns="0" bIns="0" rIns="0">
              <a:spAutoFit/>
            </a:bodyPr>
            <a:lstStyle/>
            <a:p>
              <a:pPr algn="ctr" marL="0" indent="0" lvl="0">
                <a:lnSpc>
                  <a:spcPts val="2850"/>
                </a:lnSpc>
                <a:spcBef>
                  <a:spcPct val="0"/>
                </a:spcBef>
              </a:pPr>
              <a:r>
                <a:rPr lang="en-US" b="true" sz="2065" spc="202">
                  <a:solidFill>
                    <a:srgbClr val="0F6FC6"/>
                  </a:solidFill>
                  <a:latin typeface="Arial Bold"/>
                  <a:ea typeface="Arial Bold"/>
                  <a:cs typeface="Arial Bold"/>
                  <a:sym typeface="Arial Bold"/>
                </a:rPr>
                <a:t>Vladimir Lenin</a:t>
              </a:r>
              <a:r>
                <a:rPr lang="en-US" b="true" sz="2065" spc="202">
                  <a:solidFill>
                    <a:srgbClr val="000000"/>
                  </a:solidFill>
                  <a:latin typeface="Arial Bold"/>
                  <a:ea typeface="Arial Bold"/>
                  <a:cs typeface="Arial Bold"/>
                  <a:sym typeface="Arial Bold"/>
                </a:rPr>
                <a:t> </a:t>
              </a:r>
              <a:r>
                <a:rPr lang="en-US" sz="2065" spc="202">
                  <a:solidFill>
                    <a:srgbClr val="000000"/>
                  </a:solidFill>
                  <a:latin typeface="Arial"/>
                  <a:ea typeface="Arial"/>
                  <a:cs typeface="Arial"/>
                  <a:sym typeface="Arial"/>
                </a:rPr>
                <a:t>dies without a named successor.</a:t>
              </a:r>
            </a:p>
          </p:txBody>
        </p:sp>
      </p:grpSp>
      <p:sp>
        <p:nvSpPr>
          <p:cNvPr name="Freeform 81" id="81"/>
          <p:cNvSpPr/>
          <p:nvPr/>
        </p:nvSpPr>
        <p:spPr>
          <a:xfrm flipH="false" flipV="false" rot="0">
            <a:off x="10127800" y="3352074"/>
            <a:ext cx="838988" cy="1440323"/>
          </a:xfrm>
          <a:custGeom>
            <a:avLst/>
            <a:gdLst/>
            <a:ahLst/>
            <a:cxnLst/>
            <a:rect r="r" b="b" t="t" l="l"/>
            <a:pathLst>
              <a:path h="1440323" w="838988">
                <a:moveTo>
                  <a:pt x="0" y="0"/>
                </a:moveTo>
                <a:lnTo>
                  <a:pt x="838988" y="0"/>
                </a:lnTo>
                <a:lnTo>
                  <a:pt x="838988" y="1440323"/>
                </a:lnTo>
                <a:lnTo>
                  <a:pt x="0" y="144032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82" id="82"/>
          <p:cNvSpPr txBox="true"/>
          <p:nvPr/>
        </p:nvSpPr>
        <p:spPr>
          <a:xfrm rot="0">
            <a:off x="7718308" y="-76200"/>
            <a:ext cx="2761421" cy="384466"/>
          </a:xfrm>
          <a:prstGeom prst="rect">
            <a:avLst/>
          </a:prstGeom>
        </p:spPr>
        <p:txBody>
          <a:bodyPr anchor="t" rtlCol="false" tIns="0" lIns="0" bIns="0" rIns="0">
            <a:spAutoFit/>
          </a:bodyPr>
          <a:lstStyle/>
          <a:p>
            <a:pPr algn="ctr">
              <a:lnSpc>
                <a:spcPts val="2944"/>
              </a:lnSpc>
            </a:pPr>
            <a:r>
              <a:rPr lang="en-US" b="true" sz="2103">
                <a:solidFill>
                  <a:srgbClr val="0F6FC6"/>
                </a:solidFill>
                <a:latin typeface="Old Standard Bold"/>
                <a:ea typeface="Old Standard Bold"/>
                <a:cs typeface="Old Standard Bold"/>
                <a:sym typeface="Old Standard Bold"/>
              </a:rPr>
              <a:t>Chapter 22.1</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Stalin's Rise to Power</a:t>
            </a:r>
          </a:p>
        </p:txBody>
      </p:sp>
      <p:sp>
        <p:nvSpPr>
          <p:cNvPr name="TextBox 8" id="8"/>
          <p:cNvSpPr txBox="true"/>
          <p:nvPr/>
        </p:nvSpPr>
        <p:spPr>
          <a:xfrm rot="0">
            <a:off x="1028700" y="2130424"/>
            <a:ext cx="15609955" cy="7967980"/>
          </a:xfrm>
          <a:prstGeom prst="rect">
            <a:avLst/>
          </a:prstGeom>
        </p:spPr>
        <p:txBody>
          <a:bodyPr anchor="t" rtlCol="false" tIns="0" lIns="0" bIns="0" rIns="0">
            <a:spAutoFit/>
          </a:bodyPr>
          <a:lstStyle/>
          <a:p>
            <a:pPr algn="just" marL="604523" indent="-302261" lvl="1">
              <a:lnSpc>
                <a:spcPts val="3920"/>
              </a:lnSpc>
              <a:buFont typeface="Arial"/>
              <a:buChar char="•"/>
            </a:pPr>
            <a:r>
              <a:rPr lang="en-US" sz="2800">
                <a:solidFill>
                  <a:srgbClr val="000000"/>
                </a:solidFill>
                <a:latin typeface="Arial"/>
                <a:ea typeface="Arial"/>
                <a:cs typeface="Arial"/>
                <a:sym typeface="Arial"/>
              </a:rPr>
              <a:t>Leon Trotsky was the frontrunner for the leadership of the Communist Party.</a:t>
            </a:r>
          </a:p>
          <a:p>
            <a:pPr algn="just" marL="604523" indent="-302261" lvl="1">
              <a:lnSpc>
                <a:spcPts val="3920"/>
              </a:lnSpc>
              <a:buFont typeface="Arial"/>
              <a:buChar char="•"/>
            </a:pPr>
            <a:r>
              <a:rPr lang="en-US" sz="2800">
                <a:solidFill>
                  <a:srgbClr val="000000"/>
                </a:solidFill>
                <a:latin typeface="Arial"/>
                <a:ea typeface="Arial"/>
                <a:cs typeface="Arial"/>
                <a:sym typeface="Arial"/>
              </a:rPr>
              <a:t>He was well liked by the ordinary party members and had been successful during the Civil War. Lenin had also described Trotsky as the ‘most capable’.</a:t>
            </a:r>
          </a:p>
          <a:p>
            <a:pPr algn="just" marL="604523" indent="-302261" lvl="1">
              <a:lnSpc>
                <a:spcPts val="3920"/>
              </a:lnSpc>
              <a:buFont typeface="Arial"/>
              <a:buChar char="•"/>
            </a:pPr>
            <a:r>
              <a:rPr lang="en-US" sz="2800">
                <a:solidFill>
                  <a:srgbClr val="000000"/>
                </a:solidFill>
                <a:latin typeface="Arial"/>
                <a:ea typeface="Arial"/>
                <a:cs typeface="Arial"/>
                <a:sym typeface="Arial"/>
              </a:rPr>
              <a:t>However, many of the other leaders in the party viewed Trotsky as arrogant and feared that he already controlled the Red Army, meaning he would have too much power as leader.</a:t>
            </a:r>
          </a:p>
          <a:p>
            <a:pPr algn="just" marL="604523" indent="-302261" lvl="1">
              <a:lnSpc>
                <a:spcPts val="3920"/>
              </a:lnSpc>
              <a:buFont typeface="Arial"/>
              <a:buChar char="•"/>
            </a:pPr>
            <a:r>
              <a:rPr lang="en-US" sz="2800">
                <a:solidFill>
                  <a:srgbClr val="000000"/>
                </a:solidFill>
                <a:latin typeface="Arial"/>
                <a:ea typeface="Arial"/>
                <a:cs typeface="Arial"/>
                <a:sym typeface="Arial"/>
              </a:rPr>
              <a:t>Stalin took control of Lenin’s funeral arrangements and gave the speech, leading people to believe that he was to Lenin’s successor. </a:t>
            </a:r>
          </a:p>
          <a:p>
            <a:pPr algn="just" marL="604523" indent="-302261" lvl="1">
              <a:lnSpc>
                <a:spcPts val="3920"/>
              </a:lnSpc>
              <a:buFont typeface="Arial"/>
              <a:buChar char="•"/>
            </a:pPr>
            <a:r>
              <a:rPr lang="en-US" sz="2800">
                <a:solidFill>
                  <a:srgbClr val="000000"/>
                </a:solidFill>
                <a:latin typeface="Arial"/>
                <a:ea typeface="Arial"/>
                <a:cs typeface="Arial"/>
                <a:sym typeface="Arial"/>
              </a:rPr>
              <a:t>Stalin played the various party leaders against each other. He used Kamenev and Zinoviev to expel Trotsky from the party and the country in 1929. Stalin would later order Trotsky’s assassination in 1939.</a:t>
            </a:r>
          </a:p>
          <a:p>
            <a:pPr algn="just" marL="604523" indent="-302261" lvl="1">
              <a:lnSpc>
                <a:spcPts val="3920"/>
              </a:lnSpc>
              <a:buFont typeface="Arial"/>
              <a:buChar char="•"/>
            </a:pPr>
            <a:r>
              <a:rPr lang="en-US" sz="2800">
                <a:solidFill>
                  <a:srgbClr val="000000"/>
                </a:solidFill>
                <a:latin typeface="Arial"/>
                <a:ea typeface="Arial"/>
                <a:cs typeface="Arial"/>
                <a:sym typeface="Arial"/>
              </a:rPr>
              <a:t>Stalin then turned on Kamenev and Zinoviev, forced them out of their government position and replaced them with his supporters. </a:t>
            </a:r>
          </a:p>
          <a:p>
            <a:pPr algn="just" marL="604523" indent="-302261" lvl="1">
              <a:lnSpc>
                <a:spcPts val="3920"/>
              </a:lnSpc>
              <a:buFont typeface="Arial"/>
              <a:buChar char="•"/>
            </a:pPr>
            <a:r>
              <a:rPr lang="en-US" sz="2800">
                <a:solidFill>
                  <a:srgbClr val="000000"/>
                </a:solidFill>
                <a:latin typeface="Arial"/>
                <a:ea typeface="Arial"/>
                <a:cs typeface="Arial"/>
                <a:sym typeface="Arial"/>
              </a:rPr>
              <a:t>Stalin announced his policy of </a:t>
            </a:r>
            <a:r>
              <a:rPr lang="en-US" b="true" sz="2800">
                <a:solidFill>
                  <a:srgbClr val="000000"/>
                </a:solidFill>
                <a:latin typeface="Arial Bold"/>
                <a:ea typeface="Arial Bold"/>
                <a:cs typeface="Arial Bold"/>
                <a:sym typeface="Arial Bold"/>
              </a:rPr>
              <a:t>Socialism in One Country</a:t>
            </a:r>
            <a:r>
              <a:rPr lang="en-US" sz="2800">
                <a:solidFill>
                  <a:srgbClr val="000000"/>
                </a:solidFill>
                <a:latin typeface="Arial"/>
                <a:ea typeface="Arial"/>
                <a:cs typeface="Arial"/>
                <a:sym typeface="Arial"/>
              </a:rPr>
              <a:t>: the plan to first strengthen communism in the USSR before spreading it further afield. By 1928, Stalin was the absolute ruler of the USSR. Over the next twenty-six years, he would consolidate his power ruthlessly until his death in 1953.</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306411" y="1699757"/>
            <a:ext cx="9632849" cy="6887487"/>
          </a:xfrm>
          <a:custGeom>
            <a:avLst/>
            <a:gdLst/>
            <a:ahLst/>
            <a:cxnLst/>
            <a:rect r="r" b="b" t="t" l="l"/>
            <a:pathLst>
              <a:path h="6887487" w="9632849">
                <a:moveTo>
                  <a:pt x="0" y="0"/>
                </a:moveTo>
                <a:lnTo>
                  <a:pt x="9632849" y="0"/>
                </a:lnTo>
                <a:lnTo>
                  <a:pt x="9632849" y="6887486"/>
                </a:lnTo>
                <a:lnTo>
                  <a:pt x="0" y="6887486"/>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Freeform 9" id="9"/>
          <p:cNvSpPr/>
          <p:nvPr/>
        </p:nvSpPr>
        <p:spPr>
          <a:xfrm flipH="false" flipV="false" rot="0">
            <a:off x="685800" y="0"/>
            <a:ext cx="6620611" cy="9725311"/>
          </a:xfrm>
          <a:custGeom>
            <a:avLst/>
            <a:gdLst/>
            <a:ahLst/>
            <a:cxnLst/>
            <a:rect r="r" b="b" t="t" l="l"/>
            <a:pathLst>
              <a:path h="9725311" w="6620611">
                <a:moveTo>
                  <a:pt x="0" y="0"/>
                </a:moveTo>
                <a:lnTo>
                  <a:pt x="6620611" y="0"/>
                </a:lnTo>
                <a:lnTo>
                  <a:pt x="6620611" y="9725311"/>
                </a:lnTo>
                <a:lnTo>
                  <a:pt x="0" y="9725311"/>
                </a:lnTo>
                <a:lnTo>
                  <a:pt x="0" y="0"/>
                </a:lnTo>
                <a:close/>
              </a:path>
            </a:pathLst>
          </a:custGeom>
          <a:blipFill>
            <a:blip r:embed="rId3"/>
            <a:stretch>
              <a:fillRect l="-6037" t="-1999" r="-6037" b="-2285"/>
            </a:stretch>
          </a:blipFill>
        </p:spPr>
      </p:sp>
      <p:sp>
        <p:nvSpPr>
          <p:cNvPr name="TextBox 10" id="10"/>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297 (Artefact, 2nd Edition)</a:t>
            </a:r>
          </a:p>
        </p:txBody>
      </p:sp>
      <p:sp>
        <p:nvSpPr>
          <p:cNvPr name="TextBox 8" id="8"/>
          <p:cNvSpPr txBox="true"/>
          <p:nvPr/>
        </p:nvSpPr>
        <p:spPr>
          <a:xfrm rot="0">
            <a:off x="1028700" y="1819275"/>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was Lenin’s Testament?</a:t>
            </a:r>
          </a:p>
          <a:p>
            <a:pPr algn="l" marL="647702" indent="-323851" lvl="1">
              <a:lnSpc>
                <a:spcPts val="4200"/>
              </a:lnSpc>
              <a:buAutoNum type="arabicPeriod" startAt="1"/>
            </a:pPr>
            <a:r>
              <a:rPr lang="en-US" sz="3000">
                <a:solidFill>
                  <a:srgbClr val="0DA33B"/>
                </a:solidFill>
                <a:latin typeface="Arial"/>
                <a:ea typeface="Arial"/>
                <a:cs typeface="Arial"/>
                <a:sym typeface="Arial"/>
              </a:rPr>
              <a:t>Why was Trotsky seen as the likely successor to Lenin? Why were some people opposed to him?</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Stalin eventually seize power?</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Socialism in One Country?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297 (Artefact, 2nd Edition)</a:t>
            </a:r>
          </a:p>
        </p:txBody>
      </p:sp>
      <p:sp>
        <p:nvSpPr>
          <p:cNvPr name="TextBox 8" id="8"/>
          <p:cNvSpPr txBox="true"/>
          <p:nvPr/>
        </p:nvSpPr>
        <p:spPr>
          <a:xfrm rot="0">
            <a:off x="1028700" y="1819275"/>
            <a:ext cx="15609955"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Lenin’s Testament was a document outlining his vision for the future of communism.</a:t>
            </a:r>
          </a:p>
          <a:p>
            <a:pPr algn="l" marL="647702" indent="-323851" lvl="1">
              <a:lnSpc>
                <a:spcPts val="4200"/>
              </a:lnSpc>
              <a:buAutoNum type="arabicPeriod" startAt="1"/>
            </a:pPr>
            <a:r>
              <a:rPr lang="en-US" sz="3000">
                <a:solidFill>
                  <a:srgbClr val="000000"/>
                </a:solidFill>
                <a:latin typeface="Arial"/>
                <a:ea typeface="Arial"/>
                <a:cs typeface="Arial"/>
                <a:sym typeface="Arial"/>
              </a:rPr>
              <a:t>Trotsky was seen as the likely successor to Lenin because he was well liked by the ordinary party members and had been successful during the civil war. In his Testament, Lenin had also described Trotsky as the ‘most capable’. Some people were opposed to him as they saw Trotsky as arrogant and were worried that he already controlled the Red Army and would have too much power as leader.</a:t>
            </a:r>
          </a:p>
          <a:p>
            <a:pPr algn="l" marL="647702" indent="-323851" lvl="1">
              <a:lnSpc>
                <a:spcPts val="4200"/>
              </a:lnSpc>
              <a:buAutoNum type="arabicPeriod" startAt="1"/>
            </a:pPr>
            <a:r>
              <a:rPr lang="en-US" sz="3000">
                <a:solidFill>
                  <a:srgbClr val="000000"/>
                </a:solidFill>
                <a:latin typeface="Arial"/>
                <a:ea typeface="Arial"/>
                <a:cs typeface="Arial"/>
                <a:sym typeface="Arial"/>
              </a:rPr>
              <a:t>Stalin eventually seized power by playing the various party members off against each other. He used Kamenev and Zinoviev to expel Trotsky from the party and the country.</a:t>
            </a:r>
          </a:p>
          <a:p>
            <a:pPr algn="l" marL="647702" indent="-323851" lvl="1">
              <a:lnSpc>
                <a:spcPts val="4200"/>
              </a:lnSpc>
              <a:buAutoNum type="arabicPeriod" startAt="1"/>
            </a:pPr>
            <a:r>
              <a:rPr lang="en-US" sz="3000">
                <a:solidFill>
                  <a:srgbClr val="000000"/>
                </a:solidFill>
                <a:latin typeface="Arial"/>
                <a:ea typeface="Arial"/>
                <a:cs typeface="Arial"/>
                <a:sym typeface="Arial"/>
              </a:rPr>
              <a:t>‘Socialism in One Country’ was Stalin’s plan to first strengthen communism in the USSR before spreading it further afield.</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27722"/>
            <a:ext cx="18288000" cy="1612901"/>
          </a:xfrm>
          <a:prstGeom prst="rect">
            <a:avLst/>
          </a:prstGeom>
        </p:spPr>
        <p:txBody>
          <a:bodyPr anchor="t" rtlCol="false" tIns="0" lIns="0" bIns="0" rIns="0">
            <a:spAutoFit/>
          </a:bodyPr>
          <a:lstStyle/>
          <a:p>
            <a:pPr algn="ctr">
              <a:lnSpc>
                <a:spcPts val="11899"/>
              </a:lnSpc>
            </a:pPr>
            <a:r>
              <a:rPr lang="en-US" b="true" sz="8499" spc="382">
                <a:solidFill>
                  <a:srgbClr val="004AAD"/>
                </a:solidFill>
                <a:latin typeface="Arial Bold"/>
                <a:ea typeface="Arial Bold"/>
                <a:cs typeface="Arial Bold"/>
                <a:sym typeface="Arial Bold"/>
              </a:rPr>
              <a:t>22.3: LIFE IN STALIN'S RUSSIA</a:t>
            </a:r>
          </a:p>
        </p:txBody>
      </p:sp>
      <p:sp>
        <p:nvSpPr>
          <p:cNvPr name="TextBox 5" id="5"/>
          <p:cNvSpPr txBox="true"/>
          <p:nvPr/>
        </p:nvSpPr>
        <p:spPr>
          <a:xfrm rot="0">
            <a:off x="351801"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ea typeface="Daydream"/>
                <a:cs typeface="Daydream"/>
                <a:sym typeface="Daydream"/>
              </a:rPr>
              <a:t>22.3: life in stalin's russia</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22</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1917-1939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57151"/>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Economic Policies</a:t>
            </a:r>
          </a:p>
        </p:txBody>
      </p:sp>
      <p:sp>
        <p:nvSpPr>
          <p:cNvPr name="TextBox 8" id="8"/>
          <p:cNvSpPr txBox="true"/>
          <p:nvPr/>
        </p:nvSpPr>
        <p:spPr>
          <a:xfrm rot="0">
            <a:off x="1028700" y="1359186"/>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Stalin's economic policies greatly affected the lives of millions of people. </a:t>
            </a:r>
          </a:p>
          <a:p>
            <a:pPr algn="l" marL="539754" indent="-269877" lvl="1">
              <a:lnSpc>
                <a:spcPts val="3500"/>
              </a:lnSpc>
              <a:buFont typeface="Arial"/>
              <a:buChar char="•"/>
            </a:pPr>
            <a:r>
              <a:rPr lang="en-US" sz="2500">
                <a:solidFill>
                  <a:srgbClr val="000000"/>
                </a:solidFill>
                <a:latin typeface="Arial"/>
                <a:ea typeface="Arial"/>
                <a:cs typeface="Arial"/>
                <a:sym typeface="Arial"/>
              </a:rPr>
              <a:t>In 1927, Stalin started a scheme called </a:t>
            </a:r>
            <a:r>
              <a:rPr lang="en-US" b="true" sz="2500">
                <a:solidFill>
                  <a:srgbClr val="000000"/>
                </a:solidFill>
                <a:latin typeface="Arial Bold"/>
                <a:ea typeface="Arial Bold"/>
                <a:cs typeface="Arial Bold"/>
                <a:sym typeface="Arial Bold"/>
              </a:rPr>
              <a:t>collectivisation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the joining of small, unproductive farms together to create large, state-owned farms</a:t>
            </a:r>
            <a:r>
              <a:rPr lang="en-US" sz="2500">
                <a:solidFill>
                  <a:srgbClr val="000000"/>
                </a:solidFill>
                <a:latin typeface="Arial"/>
                <a:ea typeface="Arial"/>
                <a:cs typeface="Arial"/>
                <a:sym typeface="Arial"/>
              </a:rPr>
              <a:t>). Workers would be hired to run them or farmers could collectively own all the land and equipment. However, the farmers refused to surrender their farms. Over 2.5 million </a:t>
            </a:r>
            <a:r>
              <a:rPr lang="en-US" b="true" sz="2500">
                <a:solidFill>
                  <a:srgbClr val="000000"/>
                </a:solidFill>
                <a:latin typeface="Arial Bold"/>
                <a:ea typeface="Arial Bold"/>
                <a:cs typeface="Arial Bold"/>
                <a:sym typeface="Arial Bold"/>
              </a:rPr>
              <a:t>kulaks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wealthy independent farmers</a:t>
            </a:r>
            <a:r>
              <a:rPr lang="en-US" sz="2500">
                <a:solidFill>
                  <a:srgbClr val="000000"/>
                </a:solidFill>
                <a:latin typeface="Arial"/>
                <a:ea typeface="Arial"/>
                <a:cs typeface="Arial"/>
                <a:sym typeface="Arial"/>
              </a:rPr>
              <a:t>) were simply removed and sent to the </a:t>
            </a:r>
            <a:r>
              <a:rPr lang="en-US" b="true" sz="2500">
                <a:solidFill>
                  <a:srgbClr val="000000"/>
                </a:solidFill>
                <a:latin typeface="Arial Bold"/>
                <a:ea typeface="Arial Bold"/>
                <a:cs typeface="Arial Bold"/>
                <a:sym typeface="Arial Bold"/>
              </a:rPr>
              <a:t>gulags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forced labour camps</a:t>
            </a:r>
            <a:r>
              <a:rPr lang="en-US" sz="2500">
                <a:solidFill>
                  <a:srgbClr val="000000"/>
                </a:solidFill>
                <a:latin typeface="Arial"/>
                <a:ea typeface="Arial"/>
                <a:cs typeface="Arial"/>
                <a:sym typeface="Arial"/>
              </a:rPr>
              <a:t>). By 1936, 90% of farmland had been collectivised. </a:t>
            </a:r>
          </a:p>
          <a:p>
            <a:pPr algn="l" marL="539754" indent="-269877" lvl="1">
              <a:lnSpc>
                <a:spcPts val="3500"/>
              </a:lnSpc>
              <a:buFont typeface="Arial"/>
              <a:buChar char="•"/>
            </a:pPr>
            <a:r>
              <a:rPr lang="en-US" sz="2500">
                <a:solidFill>
                  <a:srgbClr val="000000"/>
                </a:solidFill>
                <a:latin typeface="Arial"/>
                <a:ea typeface="Arial"/>
                <a:cs typeface="Arial"/>
                <a:sym typeface="Arial"/>
              </a:rPr>
              <a:t>Stalin launched three Five-Year Plans to boost industrialisation. A </a:t>
            </a:r>
            <a:r>
              <a:rPr lang="en-US" b="true" sz="2500">
                <a:solidFill>
                  <a:srgbClr val="000000"/>
                </a:solidFill>
                <a:latin typeface="Arial Bold"/>
                <a:ea typeface="Arial Bold"/>
                <a:cs typeface="Arial Bold"/>
                <a:sym typeface="Arial Bold"/>
              </a:rPr>
              <a:t>Five Year Plan</a:t>
            </a:r>
            <a:r>
              <a:rPr lang="en-US" sz="2500">
                <a:solidFill>
                  <a:srgbClr val="000000"/>
                </a:solidFill>
                <a:latin typeface="Arial"/>
                <a:ea typeface="Arial"/>
                <a:cs typeface="Arial"/>
                <a:sym typeface="Arial"/>
              </a:rPr>
              <a:t> was </a:t>
            </a:r>
            <a:r>
              <a:rPr lang="en-US" sz="2500" u="sng">
                <a:solidFill>
                  <a:srgbClr val="000000"/>
                </a:solidFill>
                <a:latin typeface="Arial"/>
                <a:ea typeface="Arial"/>
                <a:cs typeface="Arial"/>
                <a:sym typeface="Arial"/>
              </a:rPr>
              <a:t>a set of targets (and policies designed to meet them) over a period of five years</a:t>
            </a:r>
            <a:r>
              <a:rPr lang="en-US" sz="2500">
                <a:solidFill>
                  <a:srgbClr val="000000"/>
                </a:solidFill>
                <a:latin typeface="Arial"/>
                <a:ea typeface="Arial"/>
                <a:cs typeface="Arial"/>
                <a:sym typeface="Arial"/>
              </a:rPr>
              <a:t>. He believed the USSR was up to 100 years behind other industrialised countries such as Britain and Germany.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First Five Year Plan (1928-1932) </a:t>
            </a:r>
            <a:r>
              <a:rPr lang="en-US" sz="2500">
                <a:solidFill>
                  <a:srgbClr val="000000"/>
                </a:solidFill>
                <a:latin typeface="Arial"/>
                <a:ea typeface="Arial"/>
                <a:cs typeface="Arial"/>
                <a:sym typeface="Arial"/>
              </a:rPr>
              <a:t>focused on heavy industry and the production of coal, oil, steel and electricity. The targets were mostly unrealistic but improvements were made.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Second Five Year Plan (1933-1937) </a:t>
            </a:r>
            <a:r>
              <a:rPr lang="en-US" sz="2500">
                <a:solidFill>
                  <a:srgbClr val="000000"/>
                </a:solidFill>
                <a:latin typeface="Arial"/>
                <a:ea typeface="Arial"/>
                <a:cs typeface="Arial"/>
                <a:sym typeface="Arial"/>
              </a:rPr>
              <a:t>had a continued focus on industry but also on transport and the production of consumer goods. The Moscow Underground was built as were canals and rail links. </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The Third Five Year Plan (1938-1941) </a:t>
            </a:r>
            <a:r>
              <a:rPr lang="en-US" sz="2500">
                <a:solidFill>
                  <a:srgbClr val="000000"/>
                </a:solidFill>
                <a:latin typeface="Arial"/>
                <a:ea typeface="Arial"/>
                <a:cs typeface="Arial"/>
                <a:sym typeface="Arial"/>
              </a:rPr>
              <a:t>was cut short due to the 1941 invasion by Germany. Instead, the focus switched to the production of arms and ammunition.</a:t>
            </a:r>
          </a:p>
          <a:p>
            <a:pPr algn="l" marL="539754" indent="-269877" lvl="1">
              <a:lnSpc>
                <a:spcPts val="3500"/>
              </a:lnSpc>
              <a:buFont typeface="Arial"/>
              <a:buChar char="•"/>
            </a:pPr>
            <a:r>
              <a:rPr lang="en-US" sz="2500">
                <a:solidFill>
                  <a:srgbClr val="000000"/>
                </a:solidFill>
                <a:latin typeface="Arial"/>
                <a:ea typeface="Arial"/>
                <a:cs typeface="Arial"/>
                <a:sym typeface="Arial"/>
              </a:rPr>
              <a:t>Shortages of everyday goods were widespread and food had to be rationed. Some regions were devasted by famines.</a:t>
            </a:r>
          </a:p>
          <a:p>
            <a:pPr algn="l" marL="539754" indent="-269877" lvl="1">
              <a:lnSpc>
                <a:spcPts val="3500"/>
              </a:lnSpc>
              <a:buFont typeface="Arial"/>
              <a:buChar char="•"/>
            </a:pPr>
            <a:r>
              <a:rPr lang="en-US" sz="2500">
                <a:solidFill>
                  <a:srgbClr val="000000"/>
                </a:solidFill>
                <a:latin typeface="Arial"/>
                <a:ea typeface="Arial"/>
                <a:cs typeface="Arial"/>
                <a:sym typeface="Arial"/>
              </a:rPr>
              <a:t>Rewards such as higher wages were given to the most productive workers.</a:t>
            </a:r>
          </a:p>
          <a:p>
            <a:pPr algn="l" marL="539754" indent="-269877" lvl="1">
              <a:lnSpc>
                <a:spcPts val="3500"/>
              </a:lnSpc>
              <a:buFont typeface="Arial"/>
              <a:buChar char="•"/>
            </a:pPr>
            <a:r>
              <a:rPr lang="en-US" sz="2500">
                <a:solidFill>
                  <a:srgbClr val="000000"/>
                </a:solidFill>
                <a:latin typeface="Arial"/>
                <a:ea typeface="Arial"/>
                <a:cs typeface="Arial"/>
                <a:sym typeface="Arial"/>
              </a:rPr>
              <a:t>Many workers were provided with an apartment, free schooling and free basic healthcare.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52475"/>
            <a:ext cx="15910560" cy="1336671"/>
          </a:xfrm>
          <a:prstGeom prst="rect">
            <a:avLst/>
          </a:prstGeom>
        </p:spPr>
        <p:txBody>
          <a:bodyPr anchor="t" rtlCol="false" tIns="0" lIns="0" bIns="0" rIns="0">
            <a:spAutoFit/>
          </a:bodyPr>
          <a:lstStyle/>
          <a:p>
            <a:pPr algn="l">
              <a:lnSpc>
                <a:spcPts val="9800"/>
              </a:lnSpc>
            </a:pPr>
            <a:r>
              <a:rPr lang="en-US" sz="7000" b="true">
                <a:solidFill>
                  <a:srgbClr val="004AAD"/>
                </a:solidFill>
                <a:latin typeface="Arial Bold"/>
                <a:ea typeface="Arial Bold"/>
                <a:cs typeface="Arial Bold"/>
                <a:sym typeface="Arial Bold"/>
              </a:rPr>
              <a:t>Results of Stalin’s Economic Policies</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Electricity – 5m k/w (1927) up to 36m k/w (1937) </a:t>
            </a:r>
          </a:p>
          <a:p>
            <a:pPr algn="l" marL="647702" indent="-323851" lvl="1">
              <a:lnSpc>
                <a:spcPts val="4200"/>
              </a:lnSpc>
              <a:buFont typeface="Arial"/>
              <a:buChar char="•"/>
            </a:pPr>
            <a:r>
              <a:rPr lang="en-US" sz="3000">
                <a:solidFill>
                  <a:srgbClr val="000000"/>
                </a:solidFill>
                <a:latin typeface="Arial"/>
                <a:ea typeface="Arial"/>
                <a:cs typeface="Arial"/>
                <a:sym typeface="Arial"/>
              </a:rPr>
              <a:t>Coal – 35m tonnes (1927) up to 128m tonnes (1937) </a:t>
            </a:r>
          </a:p>
          <a:p>
            <a:pPr algn="l" marL="647702" indent="-323851" lvl="1">
              <a:lnSpc>
                <a:spcPts val="4200"/>
              </a:lnSpc>
              <a:buFont typeface="Arial"/>
              <a:buChar char="•"/>
            </a:pPr>
            <a:r>
              <a:rPr lang="en-US" sz="3000">
                <a:solidFill>
                  <a:srgbClr val="000000"/>
                </a:solidFill>
                <a:latin typeface="Arial"/>
                <a:ea typeface="Arial"/>
                <a:cs typeface="Arial"/>
                <a:sym typeface="Arial"/>
              </a:rPr>
              <a:t>Oil – 12m tonnes (1927) up to 47m tonnes (1937) </a:t>
            </a:r>
          </a:p>
          <a:p>
            <a:pPr algn="l" marL="647702" indent="-323851" lvl="1">
              <a:lnSpc>
                <a:spcPts val="4200"/>
              </a:lnSpc>
              <a:buFont typeface="Arial"/>
              <a:buChar char="•"/>
            </a:pPr>
            <a:r>
              <a:rPr lang="en-US" sz="3000">
                <a:solidFill>
                  <a:srgbClr val="000000"/>
                </a:solidFill>
                <a:latin typeface="Arial"/>
                <a:ea typeface="Arial"/>
                <a:cs typeface="Arial"/>
                <a:sym typeface="Arial"/>
              </a:rPr>
              <a:t>Steel – 4m tonnes (1927) up to 18m tonnes (1937) </a:t>
            </a:r>
          </a:p>
          <a:p>
            <a:pPr algn="l" marL="647702" indent="-323851" lvl="1">
              <a:lnSpc>
                <a:spcPts val="4200"/>
              </a:lnSpc>
              <a:buFont typeface="Arial"/>
              <a:buChar char="•"/>
            </a:pPr>
            <a:r>
              <a:rPr lang="en-US" sz="3000">
                <a:solidFill>
                  <a:srgbClr val="000000"/>
                </a:solidFill>
                <a:latin typeface="Arial"/>
                <a:ea typeface="Arial"/>
                <a:cs typeface="Arial"/>
                <a:sym typeface="Arial"/>
              </a:rPr>
              <a:t>The USSR became the World’s 2nd Strongest Industrial Power, leap jumping Germany </a:t>
            </a:r>
          </a:p>
          <a:p>
            <a:pPr algn="l" marL="647702" indent="-323851" lvl="1">
              <a:lnSpc>
                <a:spcPts val="4200"/>
              </a:lnSpc>
              <a:buFont typeface="Arial"/>
              <a:buChar char="•"/>
            </a:pPr>
            <a:r>
              <a:rPr lang="en-US" sz="3000">
                <a:solidFill>
                  <a:srgbClr val="000000"/>
                </a:solidFill>
                <a:latin typeface="Arial"/>
                <a:ea typeface="Arial"/>
                <a:cs typeface="Arial"/>
                <a:sym typeface="Arial"/>
              </a:rPr>
              <a:t>New cities, dams, Moscow underground, health service, education and no unemployment </a:t>
            </a:r>
          </a:p>
          <a:p>
            <a:pPr algn="l" marL="647702" indent="-323851" lvl="1">
              <a:lnSpc>
                <a:spcPts val="4200"/>
              </a:lnSpc>
              <a:buFont typeface="Arial"/>
              <a:buChar char="•"/>
            </a:pPr>
            <a:r>
              <a:rPr lang="en-US" sz="3000">
                <a:solidFill>
                  <a:srgbClr val="000000"/>
                </a:solidFill>
                <a:latin typeface="Arial"/>
                <a:ea typeface="Arial"/>
                <a:cs typeface="Arial"/>
                <a:sym typeface="Arial"/>
              </a:rPr>
              <a:t>I</a:t>
            </a:r>
            <a:r>
              <a:rPr lang="en-US" sz="3000">
                <a:solidFill>
                  <a:srgbClr val="000000"/>
                </a:solidFill>
                <a:latin typeface="Arial"/>
                <a:ea typeface="Arial"/>
                <a:cs typeface="Arial"/>
                <a:sym typeface="Arial"/>
              </a:rPr>
              <a:t>ndustrial accidents, punishments &amp; labour camps, slave labour, no human rights, no consumer goods.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2453945"/>
            <a:ext cx="16253460" cy="5607841"/>
          </a:xfrm>
          <a:custGeom>
            <a:avLst/>
            <a:gdLst/>
            <a:ahLst/>
            <a:cxnLst/>
            <a:rect r="r" b="b" t="t" l="l"/>
            <a:pathLst>
              <a:path h="5607841" w="16253460">
                <a:moveTo>
                  <a:pt x="0" y="0"/>
                </a:moveTo>
                <a:lnTo>
                  <a:pt x="16253460" y="0"/>
                </a:lnTo>
                <a:lnTo>
                  <a:pt x="16253460" y="5607841"/>
                </a:lnTo>
                <a:lnTo>
                  <a:pt x="0" y="560784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Terror</a:t>
            </a:r>
          </a:p>
        </p:txBody>
      </p:sp>
      <p:sp>
        <p:nvSpPr>
          <p:cNvPr name="TextBox 8" id="8"/>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Stalin wanted to keep his grip on his power through the use of terror which would become a part of life in the USSR. </a:t>
            </a:r>
            <a:r>
              <a:rPr lang="en-US" sz="2500">
                <a:solidFill>
                  <a:srgbClr val="000000"/>
                </a:solidFill>
                <a:latin typeface="Arial"/>
                <a:ea typeface="Arial"/>
                <a:cs typeface="Arial"/>
                <a:sym typeface="Arial"/>
              </a:rPr>
              <a:t>He had become a </a:t>
            </a:r>
            <a:r>
              <a:rPr lang="en-US" sz="2500" b="true">
                <a:solidFill>
                  <a:srgbClr val="000000"/>
                </a:solidFill>
                <a:latin typeface="Arial Bold"/>
                <a:ea typeface="Arial Bold"/>
                <a:cs typeface="Arial Bold"/>
                <a:sym typeface="Arial Bold"/>
              </a:rPr>
              <a:t>dictator</a:t>
            </a:r>
            <a:r>
              <a:rPr lang="en-US" sz="2500">
                <a:solidFill>
                  <a:srgbClr val="000000"/>
                </a:solidFill>
                <a:latin typeface="Arial"/>
                <a:ea typeface="Arial"/>
                <a:cs typeface="Arial"/>
                <a:sym typeface="Arial"/>
              </a:rPr>
              <a:t> of a </a:t>
            </a:r>
            <a:r>
              <a:rPr lang="en-US" sz="2500" b="true">
                <a:solidFill>
                  <a:srgbClr val="000000"/>
                </a:solidFill>
                <a:latin typeface="Arial Bold"/>
                <a:ea typeface="Arial Bold"/>
                <a:cs typeface="Arial Bold"/>
                <a:sym typeface="Arial Bold"/>
              </a:rPr>
              <a:t>totalitarian</a:t>
            </a:r>
            <a:r>
              <a:rPr lang="en-US" sz="2500">
                <a:solidFill>
                  <a:srgbClr val="000000"/>
                </a:solidFill>
                <a:latin typeface="Arial"/>
                <a:ea typeface="Arial"/>
                <a:cs typeface="Arial"/>
                <a:sym typeface="Arial"/>
              </a:rPr>
              <a:t> state (</a:t>
            </a:r>
            <a:r>
              <a:rPr lang="en-US" sz="2500" u="sng">
                <a:solidFill>
                  <a:srgbClr val="000000"/>
                </a:solidFill>
                <a:latin typeface="Arial"/>
                <a:ea typeface="Arial"/>
                <a:cs typeface="Arial"/>
                <a:sym typeface="Arial"/>
              </a:rPr>
              <a:t>form of government that attempts to assert total control over the lives of its citizens</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In 1934, the Cheka were reorganised and renamed </a:t>
            </a:r>
            <a:r>
              <a:rPr lang="en-US" b="true" sz="2500">
                <a:solidFill>
                  <a:srgbClr val="000000"/>
                </a:solidFill>
                <a:latin typeface="Arial Bold"/>
                <a:ea typeface="Arial Bold"/>
                <a:cs typeface="Arial Bold"/>
                <a:sym typeface="Arial Bold"/>
              </a:rPr>
              <a:t>the NKVD</a:t>
            </a:r>
            <a:r>
              <a:rPr lang="en-US" sz="2500">
                <a:solidFill>
                  <a:srgbClr val="000000"/>
                </a:solidFill>
                <a:latin typeface="Arial"/>
                <a:ea typeface="Arial"/>
                <a:cs typeface="Arial"/>
                <a:sym typeface="Arial"/>
              </a:rPr>
              <a:t>. </a:t>
            </a:r>
            <a:r>
              <a:rPr lang="en-US" sz="2500">
                <a:solidFill>
                  <a:srgbClr val="000000"/>
                </a:solidFill>
                <a:latin typeface="Arial"/>
                <a:ea typeface="Arial"/>
                <a:cs typeface="Arial"/>
                <a:sym typeface="Arial"/>
              </a:rPr>
              <a:t>They arrested (tortured or executed) ‘</a:t>
            </a:r>
            <a:r>
              <a:rPr lang="en-US" b="true" sz="2500">
                <a:solidFill>
                  <a:srgbClr val="000000"/>
                </a:solidFill>
                <a:latin typeface="Arial Bold"/>
                <a:ea typeface="Arial Bold"/>
                <a:cs typeface="Arial Bold"/>
                <a:sym typeface="Arial Bold"/>
              </a:rPr>
              <a:t>enemies of the state</a:t>
            </a:r>
            <a:r>
              <a:rPr lang="en-US" sz="2500">
                <a:solidFill>
                  <a:srgbClr val="000000"/>
                </a:solidFill>
                <a:latin typeface="Arial"/>
                <a:ea typeface="Arial"/>
                <a:cs typeface="Arial"/>
                <a:sym typeface="Arial"/>
              </a:rPr>
              <a:t>’. Suspicion and fear reigned as people were encouraged to report anybody that they suspected to the NKVD. </a:t>
            </a:r>
            <a:r>
              <a:rPr lang="en-US" b="true" sz="2500" i="true">
                <a:solidFill>
                  <a:srgbClr val="0F6FC6"/>
                </a:solidFill>
                <a:latin typeface="Arial Bold Italics"/>
                <a:ea typeface="Arial Bold Italics"/>
                <a:cs typeface="Arial Bold Italics"/>
                <a:sym typeface="Arial Bold Italics"/>
              </a:rPr>
              <a:t>Where have we seen this before? </a:t>
            </a:r>
          </a:p>
          <a:p>
            <a:pPr algn="l" marL="539754" indent="-269877" lvl="1">
              <a:lnSpc>
                <a:spcPts val="3500"/>
              </a:lnSpc>
              <a:buFont typeface="Arial"/>
              <a:buChar char="•"/>
            </a:pPr>
            <a:r>
              <a:rPr lang="en-US" sz="2500">
                <a:solidFill>
                  <a:srgbClr val="000000"/>
                </a:solidFill>
                <a:latin typeface="Arial"/>
                <a:ea typeface="Arial"/>
                <a:cs typeface="Arial"/>
                <a:sym typeface="Arial"/>
              </a:rPr>
              <a:t>The NKVD were also responsible for running the gulags. There were over </a:t>
            </a:r>
            <a:r>
              <a:rPr lang="en-US" b="true" sz="2500">
                <a:solidFill>
                  <a:srgbClr val="000000"/>
                </a:solidFill>
                <a:latin typeface="Arial Bold"/>
                <a:ea typeface="Arial Bold"/>
                <a:cs typeface="Arial Bold"/>
                <a:sym typeface="Arial Bold"/>
              </a:rPr>
              <a:t>30,000 gulags </a:t>
            </a:r>
            <a:r>
              <a:rPr lang="en-US" sz="2500">
                <a:solidFill>
                  <a:srgbClr val="000000"/>
                </a:solidFill>
                <a:latin typeface="Arial"/>
                <a:ea typeface="Arial"/>
                <a:cs typeface="Arial"/>
                <a:sym typeface="Arial"/>
              </a:rPr>
              <a:t>in existence across the USSR but the largest camps lay in the most extreme climatic regions of the country such as Siberia. Prisoners were forced to carry out manual work such as felling trees, mining or building railroads. The combination of violence, extreme climates, hard labour, poor food rations and unsanitary conditions led to </a:t>
            </a:r>
            <a:r>
              <a:rPr lang="en-US" b="true" sz="2500">
                <a:solidFill>
                  <a:srgbClr val="000000"/>
                </a:solidFill>
                <a:latin typeface="Arial Bold"/>
                <a:ea typeface="Arial Bold"/>
                <a:cs typeface="Arial Bold"/>
                <a:sym typeface="Arial Bold"/>
              </a:rPr>
              <a:t>extremely high death rates. </a:t>
            </a:r>
            <a:r>
              <a:rPr lang="en-US" sz="2500">
                <a:solidFill>
                  <a:srgbClr val="000000"/>
                </a:solidFill>
                <a:latin typeface="Arial"/>
                <a:ea typeface="Arial"/>
                <a:cs typeface="Arial"/>
                <a:sym typeface="Arial"/>
              </a:rPr>
              <a:t>Over one million people died in the gulags between 1934 and 1953. </a:t>
            </a:r>
          </a:p>
          <a:p>
            <a:pPr algn="l">
              <a:lnSpc>
                <a:spcPts val="35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Purge and the Show Trials</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Stalin became increasingly paranoid that people were trying to overthrow him. </a:t>
            </a:r>
            <a:r>
              <a:rPr lang="en-US" sz="3000">
                <a:solidFill>
                  <a:srgbClr val="000000"/>
                </a:solidFill>
                <a:latin typeface="Arial"/>
                <a:ea typeface="Arial"/>
                <a:cs typeface="Arial"/>
                <a:sym typeface="Arial"/>
              </a:rPr>
              <a:t>In 1934, he began a </a:t>
            </a:r>
            <a:r>
              <a:rPr lang="en-US" sz="3000" b="true">
                <a:solidFill>
                  <a:srgbClr val="000000"/>
                </a:solidFill>
                <a:latin typeface="Arial Bold"/>
                <a:ea typeface="Arial Bold"/>
                <a:cs typeface="Arial Bold"/>
                <a:sym typeface="Arial Bold"/>
              </a:rPr>
              <a:t>purge</a:t>
            </a:r>
            <a:r>
              <a:rPr lang="en-US" sz="3000">
                <a:solidFill>
                  <a:srgbClr val="000000"/>
                </a:solidFill>
                <a:latin typeface="Arial"/>
                <a:ea typeface="Arial"/>
                <a:cs typeface="Arial"/>
                <a:sym typeface="Arial"/>
              </a:rPr>
              <a:t> of his party, removing all those who he believed were challenging his authority. That year alone, almost one million members were expelled from the Communist Party.</a:t>
            </a:r>
          </a:p>
          <a:p>
            <a:pPr algn="l">
              <a:lnSpc>
                <a:spcPts val="4200"/>
              </a:lnSpc>
            </a:pPr>
            <a:r>
              <a:rPr lang="en-US" sz="3000">
                <a:solidFill>
                  <a:srgbClr val="000000"/>
                </a:solidFill>
                <a:latin typeface="Arial"/>
                <a:ea typeface="Arial"/>
                <a:cs typeface="Arial"/>
                <a:sym typeface="Arial"/>
              </a:rPr>
              <a:t>Stalin organised three political show trials between 1936 and 1938. A </a:t>
            </a:r>
            <a:r>
              <a:rPr lang="en-US" sz="3000" b="true">
                <a:solidFill>
                  <a:srgbClr val="000000"/>
                </a:solidFill>
                <a:latin typeface="Arial Bold"/>
                <a:ea typeface="Arial Bold"/>
                <a:cs typeface="Arial Bold"/>
                <a:sym typeface="Arial Bold"/>
              </a:rPr>
              <a:t>show trial</a:t>
            </a:r>
            <a:r>
              <a:rPr lang="en-US" sz="3000">
                <a:solidFill>
                  <a:srgbClr val="000000"/>
                </a:solidFill>
                <a:latin typeface="Arial"/>
                <a:ea typeface="Arial"/>
                <a:cs typeface="Arial"/>
                <a:sym typeface="Arial"/>
              </a:rPr>
              <a:t> was </a:t>
            </a:r>
            <a:r>
              <a:rPr lang="en-US" sz="3000" u="sng">
                <a:solidFill>
                  <a:srgbClr val="000000"/>
                </a:solidFill>
                <a:latin typeface="Arial"/>
                <a:ea typeface="Arial"/>
                <a:cs typeface="Arial"/>
                <a:sym typeface="Arial"/>
              </a:rPr>
              <a:t>a staged trial held in public to influence popular opinion</a:t>
            </a:r>
            <a:r>
              <a:rPr lang="en-US" sz="3000">
                <a:solidFill>
                  <a:srgbClr val="000000"/>
                </a:solidFill>
                <a:latin typeface="Arial"/>
                <a:ea typeface="Arial"/>
                <a:cs typeface="Arial"/>
                <a:sym typeface="Arial"/>
              </a:rPr>
              <a:t>. It was a method of propaganda so the press were invited to attended. The defendants had been tortured for their confessions while their families had been threatened with arrest and torture. Stalin is rumoured to have watched the show trials from behind a screen.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7" id="7"/>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grpSp>
        <p:nvGrpSpPr>
          <p:cNvPr name="Group 8" id="8"/>
          <p:cNvGrpSpPr/>
          <p:nvPr/>
        </p:nvGrpSpPr>
        <p:grpSpPr>
          <a:xfrm rot="0">
            <a:off x="5107286" y="694822"/>
            <a:ext cx="7406167" cy="667756"/>
            <a:chOff x="0" y="0"/>
            <a:chExt cx="1950595" cy="175870"/>
          </a:xfrm>
        </p:grpSpPr>
        <p:sp>
          <p:nvSpPr>
            <p:cNvPr name="Freeform 9" id="9"/>
            <p:cNvSpPr/>
            <p:nvPr/>
          </p:nvSpPr>
          <p:spPr>
            <a:xfrm flipH="false" flipV="false" rot="0">
              <a:off x="0" y="0"/>
              <a:ext cx="1950595" cy="175870"/>
            </a:xfrm>
            <a:custGeom>
              <a:avLst/>
              <a:gdLst/>
              <a:ahLst/>
              <a:cxnLst/>
              <a:rect r="r" b="b" t="t" l="l"/>
              <a:pathLst>
                <a:path h="175870" w="1950595">
                  <a:moveTo>
                    <a:pt x="6272" y="0"/>
                  </a:moveTo>
                  <a:lnTo>
                    <a:pt x="1944324" y="0"/>
                  </a:lnTo>
                  <a:cubicBezTo>
                    <a:pt x="1947787" y="0"/>
                    <a:pt x="1950595" y="2808"/>
                    <a:pt x="1950595" y="6272"/>
                  </a:cubicBezTo>
                  <a:lnTo>
                    <a:pt x="1950595" y="169598"/>
                  </a:lnTo>
                  <a:cubicBezTo>
                    <a:pt x="1950595" y="173062"/>
                    <a:pt x="1947787" y="175870"/>
                    <a:pt x="1944324" y="175870"/>
                  </a:cubicBezTo>
                  <a:lnTo>
                    <a:pt x="6272" y="175870"/>
                  </a:lnTo>
                  <a:cubicBezTo>
                    <a:pt x="4609" y="175870"/>
                    <a:pt x="3013" y="175209"/>
                    <a:pt x="1837" y="174033"/>
                  </a:cubicBezTo>
                  <a:cubicBezTo>
                    <a:pt x="661" y="172857"/>
                    <a:pt x="0" y="171261"/>
                    <a:pt x="0" y="169598"/>
                  </a:cubicBezTo>
                  <a:lnTo>
                    <a:pt x="0" y="6272"/>
                  </a:lnTo>
                  <a:cubicBezTo>
                    <a:pt x="0" y="4609"/>
                    <a:pt x="661" y="3013"/>
                    <a:pt x="1837" y="1837"/>
                  </a:cubicBezTo>
                  <a:cubicBezTo>
                    <a:pt x="3013" y="661"/>
                    <a:pt x="4609" y="0"/>
                    <a:pt x="6272" y="0"/>
                  </a:cubicBezTo>
                  <a:close/>
                </a:path>
              </a:pathLst>
            </a:custGeom>
            <a:solidFill>
              <a:srgbClr val="0F6FC6"/>
            </a:solidFill>
          </p:spPr>
        </p:sp>
        <p:sp>
          <p:nvSpPr>
            <p:cNvPr name="TextBox 10" id="10"/>
            <p:cNvSpPr txBox="true"/>
            <p:nvPr/>
          </p:nvSpPr>
          <p:spPr>
            <a:xfrm>
              <a:off x="0" y="-66675"/>
              <a:ext cx="1950595" cy="242545"/>
            </a:xfrm>
            <a:prstGeom prst="rect">
              <a:avLst/>
            </a:prstGeom>
          </p:spPr>
          <p:txBody>
            <a:bodyPr anchor="ctr" rtlCol="false" tIns="71437" lIns="71437" bIns="71437" rIns="71437"/>
            <a:lstStyle/>
            <a:p>
              <a:pPr algn="ctr">
                <a:lnSpc>
                  <a:spcPts val="4994"/>
                </a:lnSpc>
              </a:pPr>
              <a:r>
                <a:rPr lang="en-US" sz="3619" spc="354">
                  <a:solidFill>
                    <a:srgbClr val="FFFFFF"/>
                  </a:solidFill>
                  <a:latin typeface="Questrial"/>
                  <a:ea typeface="Questrial"/>
                  <a:cs typeface="Questrial"/>
                  <a:sym typeface="Questrial"/>
                </a:rPr>
                <a:t>LIFE IN STALIN'S RUSSIA</a:t>
              </a:r>
            </a:p>
          </p:txBody>
        </p:sp>
      </p:grpSp>
      <p:sp>
        <p:nvSpPr>
          <p:cNvPr name="Freeform 11" id="11"/>
          <p:cNvSpPr/>
          <p:nvPr/>
        </p:nvSpPr>
        <p:spPr>
          <a:xfrm flipH="false" flipV="false" rot="0">
            <a:off x="15031476" y="0"/>
            <a:ext cx="1907784" cy="1428453"/>
          </a:xfrm>
          <a:custGeom>
            <a:avLst/>
            <a:gdLst/>
            <a:ahLst/>
            <a:cxnLst/>
            <a:rect r="r" b="b" t="t" l="l"/>
            <a:pathLst>
              <a:path h="1428453" w="1907784">
                <a:moveTo>
                  <a:pt x="0" y="0"/>
                </a:moveTo>
                <a:lnTo>
                  <a:pt x="1907784" y="0"/>
                </a:lnTo>
                <a:lnTo>
                  <a:pt x="1907784" y="1428453"/>
                </a:lnTo>
                <a:lnTo>
                  <a:pt x="0" y="142845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952370" y="0"/>
            <a:ext cx="2000115" cy="1362578"/>
          </a:xfrm>
          <a:custGeom>
            <a:avLst/>
            <a:gdLst/>
            <a:ahLst/>
            <a:cxnLst/>
            <a:rect r="r" b="b" t="t" l="l"/>
            <a:pathLst>
              <a:path h="1362578" w="2000115">
                <a:moveTo>
                  <a:pt x="0" y="0"/>
                </a:moveTo>
                <a:lnTo>
                  <a:pt x="2000115" y="0"/>
                </a:lnTo>
                <a:lnTo>
                  <a:pt x="2000115" y="1362578"/>
                </a:lnTo>
                <a:lnTo>
                  <a:pt x="0" y="13625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0">
            <a:off x="2140343" y="5050755"/>
            <a:ext cx="2203390" cy="984336"/>
            <a:chOff x="0" y="0"/>
            <a:chExt cx="909707" cy="406400"/>
          </a:xfrm>
        </p:grpSpPr>
        <p:sp>
          <p:nvSpPr>
            <p:cNvPr name="Freeform 14" id="1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5" id="15"/>
            <p:cNvSpPr txBox="true"/>
            <p:nvPr/>
          </p:nvSpPr>
          <p:spPr>
            <a:xfrm>
              <a:off x="177800" y="-57150"/>
              <a:ext cx="655707" cy="463550"/>
            </a:xfrm>
            <a:prstGeom prst="rect">
              <a:avLst/>
            </a:prstGeom>
          </p:spPr>
          <p:txBody>
            <a:bodyPr anchor="ctr" rtlCol="false" tIns="19526" lIns="19526" bIns="19526" rIns="19526"/>
            <a:lstStyle/>
            <a:p>
              <a:pPr algn="ctr">
                <a:lnSpc>
                  <a:spcPts val="3150"/>
                </a:lnSpc>
                <a:spcBef>
                  <a:spcPct val="0"/>
                </a:spcBef>
              </a:pPr>
              <a:r>
                <a:rPr lang="en-US" sz="2250" spc="-69">
                  <a:solidFill>
                    <a:srgbClr val="FFFFFF"/>
                  </a:solidFill>
                  <a:latin typeface="Questrial"/>
                  <a:ea typeface="Questrial"/>
                  <a:cs typeface="Questrial"/>
                  <a:sym typeface="Questrial"/>
                </a:rPr>
                <a:t>Jan 1924</a:t>
              </a:r>
            </a:p>
          </p:txBody>
        </p:sp>
      </p:grpSp>
      <p:grpSp>
        <p:nvGrpSpPr>
          <p:cNvPr name="Group 16" id="16"/>
          <p:cNvGrpSpPr/>
          <p:nvPr/>
        </p:nvGrpSpPr>
        <p:grpSpPr>
          <a:xfrm rot="0">
            <a:off x="4054504" y="5050755"/>
            <a:ext cx="2099024" cy="984336"/>
            <a:chOff x="0" y="0"/>
            <a:chExt cx="866618" cy="406400"/>
          </a:xfrm>
        </p:grpSpPr>
        <p:sp>
          <p:nvSpPr>
            <p:cNvPr name="Freeform 17" id="1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8" id="18"/>
            <p:cNvSpPr txBox="true"/>
            <p:nvPr/>
          </p:nvSpPr>
          <p:spPr>
            <a:xfrm>
              <a:off x="177800" y="-66675"/>
              <a:ext cx="612618"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ea typeface="Questrial"/>
                  <a:cs typeface="Questrial"/>
                  <a:sym typeface="Questrial"/>
                </a:rPr>
                <a:t>1928</a:t>
              </a:r>
            </a:p>
          </p:txBody>
        </p:sp>
      </p:grpSp>
      <p:grpSp>
        <p:nvGrpSpPr>
          <p:cNvPr name="Group 19" id="19"/>
          <p:cNvGrpSpPr/>
          <p:nvPr/>
        </p:nvGrpSpPr>
        <p:grpSpPr>
          <a:xfrm rot="0">
            <a:off x="5903364" y="5050755"/>
            <a:ext cx="2177195" cy="984336"/>
            <a:chOff x="0" y="0"/>
            <a:chExt cx="898892" cy="406400"/>
          </a:xfrm>
        </p:grpSpPr>
        <p:sp>
          <p:nvSpPr>
            <p:cNvPr name="Freeform 20" id="2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1" id="21"/>
            <p:cNvSpPr txBox="true"/>
            <p:nvPr/>
          </p:nvSpPr>
          <p:spPr>
            <a:xfrm>
              <a:off x="177800" y="-66675"/>
              <a:ext cx="644892"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ea typeface="Questrial"/>
                  <a:cs typeface="Questrial"/>
                  <a:sym typeface="Questrial"/>
                </a:rPr>
                <a:t>1933</a:t>
              </a:r>
            </a:p>
          </p:txBody>
        </p:sp>
      </p:grpSp>
      <p:sp>
        <p:nvSpPr>
          <p:cNvPr name="AutoShape 22" id="22"/>
          <p:cNvSpPr/>
          <p:nvPr/>
        </p:nvSpPr>
        <p:spPr>
          <a:xfrm rot="-5400000">
            <a:off x="2056433" y="7380832"/>
            <a:ext cx="2313363" cy="0"/>
          </a:xfrm>
          <a:prstGeom prst="line">
            <a:avLst/>
          </a:prstGeom>
          <a:ln cap="flat" w="9525">
            <a:solidFill>
              <a:srgbClr val="0F6FC6"/>
            </a:solidFill>
            <a:prstDash val="solid"/>
            <a:headEnd type="none" len="sm" w="sm"/>
            <a:tailEnd type="none" len="sm" w="sm"/>
          </a:ln>
        </p:spPr>
      </p:sp>
      <p:grpSp>
        <p:nvGrpSpPr>
          <p:cNvPr name="Group 23" id="23"/>
          <p:cNvGrpSpPr/>
          <p:nvPr/>
        </p:nvGrpSpPr>
        <p:grpSpPr>
          <a:xfrm rot="0">
            <a:off x="7784289" y="5050755"/>
            <a:ext cx="2203390" cy="984336"/>
            <a:chOff x="0" y="0"/>
            <a:chExt cx="909707" cy="406400"/>
          </a:xfrm>
        </p:grpSpPr>
        <p:sp>
          <p:nvSpPr>
            <p:cNvPr name="Freeform 24" id="2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5" id="25"/>
            <p:cNvSpPr txBox="true"/>
            <p:nvPr/>
          </p:nvSpPr>
          <p:spPr>
            <a:xfrm>
              <a:off x="177800" y="-66675"/>
              <a:ext cx="655707"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ea typeface="Questrial"/>
                  <a:cs typeface="Questrial"/>
                  <a:sym typeface="Questrial"/>
                </a:rPr>
                <a:t>1936</a:t>
              </a:r>
            </a:p>
          </p:txBody>
        </p:sp>
      </p:grpSp>
      <p:grpSp>
        <p:nvGrpSpPr>
          <p:cNvPr name="Group 26" id="26"/>
          <p:cNvGrpSpPr/>
          <p:nvPr/>
        </p:nvGrpSpPr>
        <p:grpSpPr>
          <a:xfrm rot="0">
            <a:off x="9698450" y="5050755"/>
            <a:ext cx="2099024" cy="984336"/>
            <a:chOff x="0" y="0"/>
            <a:chExt cx="866618" cy="406400"/>
          </a:xfrm>
        </p:grpSpPr>
        <p:sp>
          <p:nvSpPr>
            <p:cNvPr name="Freeform 27" id="2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8" id="28"/>
            <p:cNvSpPr txBox="true"/>
            <p:nvPr/>
          </p:nvSpPr>
          <p:spPr>
            <a:xfrm>
              <a:off x="177800" y="-66675"/>
              <a:ext cx="612618"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ea typeface="Questrial"/>
                  <a:cs typeface="Questrial"/>
                  <a:sym typeface="Questrial"/>
                </a:rPr>
                <a:t>1941</a:t>
              </a:r>
            </a:p>
          </p:txBody>
        </p:sp>
      </p:grpSp>
      <p:grpSp>
        <p:nvGrpSpPr>
          <p:cNvPr name="Group 29" id="29"/>
          <p:cNvGrpSpPr/>
          <p:nvPr/>
        </p:nvGrpSpPr>
        <p:grpSpPr>
          <a:xfrm rot="0">
            <a:off x="11547310" y="5050755"/>
            <a:ext cx="2177195" cy="984336"/>
            <a:chOff x="0" y="0"/>
            <a:chExt cx="898892" cy="406400"/>
          </a:xfrm>
        </p:grpSpPr>
        <p:sp>
          <p:nvSpPr>
            <p:cNvPr name="Freeform 30" id="3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31" id="31"/>
            <p:cNvSpPr txBox="true"/>
            <p:nvPr/>
          </p:nvSpPr>
          <p:spPr>
            <a:xfrm>
              <a:off x="177800" y="-66675"/>
              <a:ext cx="644892"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ea typeface="Questrial"/>
                  <a:cs typeface="Questrial"/>
                  <a:sym typeface="Questrial"/>
                </a:rPr>
                <a:t>1945</a:t>
              </a:r>
            </a:p>
          </p:txBody>
        </p:sp>
      </p:grpSp>
      <p:grpSp>
        <p:nvGrpSpPr>
          <p:cNvPr name="Group 32" id="32"/>
          <p:cNvGrpSpPr/>
          <p:nvPr/>
        </p:nvGrpSpPr>
        <p:grpSpPr>
          <a:xfrm rot="0">
            <a:off x="13431618" y="5050755"/>
            <a:ext cx="2203390" cy="984336"/>
            <a:chOff x="0" y="0"/>
            <a:chExt cx="909707" cy="406400"/>
          </a:xfrm>
        </p:grpSpPr>
        <p:sp>
          <p:nvSpPr>
            <p:cNvPr name="Freeform 33" id="3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34" id="34"/>
            <p:cNvSpPr txBox="true"/>
            <p:nvPr/>
          </p:nvSpPr>
          <p:spPr>
            <a:xfrm>
              <a:off x="177800" y="-66675"/>
              <a:ext cx="655707" cy="473075"/>
            </a:xfrm>
            <a:prstGeom prst="rect">
              <a:avLst/>
            </a:prstGeom>
          </p:spPr>
          <p:txBody>
            <a:bodyPr anchor="ctr" rtlCol="false" tIns="19526" lIns="19526" bIns="19526" rIns="19526"/>
            <a:lstStyle/>
            <a:p>
              <a:pPr algn="ctr">
                <a:lnSpc>
                  <a:spcPts val="4331"/>
                </a:lnSpc>
                <a:spcBef>
                  <a:spcPct val="0"/>
                </a:spcBef>
              </a:pPr>
              <a:r>
                <a:rPr lang="en-US" sz="3093" spc="-95">
                  <a:solidFill>
                    <a:srgbClr val="FFFFFF"/>
                  </a:solidFill>
                  <a:latin typeface="Questrial"/>
                  <a:ea typeface="Questrial"/>
                  <a:cs typeface="Questrial"/>
                  <a:sym typeface="Questrial"/>
                </a:rPr>
                <a:t>1952</a:t>
              </a:r>
            </a:p>
          </p:txBody>
        </p:sp>
      </p:grpSp>
      <p:sp>
        <p:nvSpPr>
          <p:cNvPr name="AutoShape 35" id="35"/>
          <p:cNvSpPr/>
          <p:nvPr/>
        </p:nvSpPr>
        <p:spPr>
          <a:xfrm rot="-5400000">
            <a:off x="5687475" y="7380832"/>
            <a:ext cx="2313363" cy="0"/>
          </a:xfrm>
          <a:prstGeom prst="line">
            <a:avLst/>
          </a:prstGeom>
          <a:ln cap="flat" w="9525">
            <a:solidFill>
              <a:srgbClr val="0F6FC6"/>
            </a:solidFill>
            <a:prstDash val="solid"/>
            <a:headEnd type="none" len="sm" w="sm"/>
            <a:tailEnd type="none" len="sm" w="sm"/>
          </a:ln>
        </p:spPr>
      </p:sp>
      <p:sp>
        <p:nvSpPr>
          <p:cNvPr name="AutoShape 36" id="36"/>
          <p:cNvSpPr/>
          <p:nvPr/>
        </p:nvSpPr>
        <p:spPr>
          <a:xfrm rot="-5400000">
            <a:off x="9614540" y="7379820"/>
            <a:ext cx="2313363" cy="0"/>
          </a:xfrm>
          <a:prstGeom prst="line">
            <a:avLst/>
          </a:prstGeom>
          <a:ln cap="flat" w="9525">
            <a:solidFill>
              <a:srgbClr val="0F6FC6"/>
            </a:solidFill>
            <a:prstDash val="solid"/>
            <a:headEnd type="none" len="sm" w="sm"/>
            <a:tailEnd type="none" len="sm" w="sm"/>
          </a:ln>
        </p:spPr>
      </p:sp>
      <p:sp>
        <p:nvSpPr>
          <p:cNvPr name="AutoShape 37" id="37"/>
          <p:cNvSpPr/>
          <p:nvPr/>
        </p:nvSpPr>
        <p:spPr>
          <a:xfrm rot="-5400000">
            <a:off x="13369401" y="7378807"/>
            <a:ext cx="2313363" cy="0"/>
          </a:xfrm>
          <a:prstGeom prst="line">
            <a:avLst/>
          </a:prstGeom>
          <a:ln cap="flat" w="9525">
            <a:solidFill>
              <a:srgbClr val="0F6FC6"/>
            </a:solidFill>
            <a:prstDash val="solid"/>
            <a:headEnd type="none" len="sm" w="sm"/>
            <a:tailEnd type="none" len="sm" w="sm"/>
          </a:ln>
        </p:spPr>
      </p:sp>
      <p:sp>
        <p:nvSpPr>
          <p:cNvPr name="AutoShape 38" id="38"/>
          <p:cNvSpPr/>
          <p:nvPr/>
        </p:nvSpPr>
        <p:spPr>
          <a:xfrm rot="-5400000">
            <a:off x="3940104" y="3704738"/>
            <a:ext cx="2313363" cy="0"/>
          </a:xfrm>
          <a:prstGeom prst="line">
            <a:avLst/>
          </a:prstGeom>
          <a:ln cap="flat" w="9525">
            <a:solidFill>
              <a:srgbClr val="0F6FC6"/>
            </a:solidFill>
            <a:prstDash val="solid"/>
            <a:headEnd type="none" len="sm" w="sm"/>
            <a:tailEnd type="none" len="sm" w="sm"/>
          </a:ln>
        </p:spPr>
      </p:sp>
      <p:sp>
        <p:nvSpPr>
          <p:cNvPr name="AutoShape 39" id="39"/>
          <p:cNvSpPr/>
          <p:nvPr/>
        </p:nvSpPr>
        <p:spPr>
          <a:xfrm rot="-5400000">
            <a:off x="7722071" y="3704738"/>
            <a:ext cx="2313363" cy="0"/>
          </a:xfrm>
          <a:prstGeom prst="line">
            <a:avLst/>
          </a:prstGeom>
          <a:ln cap="flat" w="9525">
            <a:solidFill>
              <a:srgbClr val="0F6FC6"/>
            </a:solidFill>
            <a:prstDash val="solid"/>
            <a:headEnd type="none" len="sm" w="sm"/>
            <a:tailEnd type="none" len="sm" w="sm"/>
          </a:ln>
        </p:spPr>
      </p:sp>
      <p:sp>
        <p:nvSpPr>
          <p:cNvPr name="AutoShape 40" id="40"/>
          <p:cNvSpPr/>
          <p:nvPr/>
        </p:nvSpPr>
        <p:spPr>
          <a:xfrm rot="-5400000">
            <a:off x="11471995" y="3699626"/>
            <a:ext cx="2313363" cy="0"/>
          </a:xfrm>
          <a:prstGeom prst="line">
            <a:avLst/>
          </a:prstGeom>
          <a:ln cap="flat" w="9525">
            <a:solidFill>
              <a:srgbClr val="0F6FC6"/>
            </a:solidFill>
            <a:prstDash val="solid"/>
            <a:headEnd type="none" len="sm" w="sm"/>
            <a:tailEnd type="none" len="sm" w="sm"/>
          </a:ln>
        </p:spPr>
      </p:sp>
      <p:sp>
        <p:nvSpPr>
          <p:cNvPr name="Freeform 41" id="41"/>
          <p:cNvSpPr/>
          <p:nvPr/>
        </p:nvSpPr>
        <p:spPr>
          <a:xfrm flipH="false" flipV="false" rot="0">
            <a:off x="11693920" y="8794752"/>
            <a:ext cx="1737698" cy="1492248"/>
          </a:xfrm>
          <a:custGeom>
            <a:avLst/>
            <a:gdLst/>
            <a:ahLst/>
            <a:cxnLst/>
            <a:rect r="r" b="b" t="t" l="l"/>
            <a:pathLst>
              <a:path h="1492248" w="1737698">
                <a:moveTo>
                  <a:pt x="0" y="0"/>
                </a:moveTo>
                <a:lnTo>
                  <a:pt x="1737698" y="0"/>
                </a:lnTo>
                <a:lnTo>
                  <a:pt x="1737698" y="1492248"/>
                </a:lnTo>
                <a:lnTo>
                  <a:pt x="0" y="14922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2" id="42"/>
          <p:cNvSpPr/>
          <p:nvPr/>
        </p:nvSpPr>
        <p:spPr>
          <a:xfrm flipH="false" flipV="false" rot="0">
            <a:off x="4633175" y="8842243"/>
            <a:ext cx="4717574" cy="1444757"/>
          </a:xfrm>
          <a:custGeom>
            <a:avLst/>
            <a:gdLst/>
            <a:ahLst/>
            <a:cxnLst/>
            <a:rect r="r" b="b" t="t" l="l"/>
            <a:pathLst>
              <a:path h="1444757" w="4717574">
                <a:moveTo>
                  <a:pt x="0" y="0"/>
                </a:moveTo>
                <a:lnTo>
                  <a:pt x="4717574" y="0"/>
                </a:lnTo>
                <a:lnTo>
                  <a:pt x="4717574" y="1444757"/>
                </a:lnTo>
                <a:lnTo>
                  <a:pt x="0" y="14447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43" id="43"/>
          <p:cNvSpPr/>
          <p:nvPr/>
        </p:nvSpPr>
        <p:spPr>
          <a:xfrm flipH="false" flipV="false" rot="0">
            <a:off x="15295915" y="2281847"/>
            <a:ext cx="1643345" cy="1458469"/>
          </a:xfrm>
          <a:custGeom>
            <a:avLst/>
            <a:gdLst/>
            <a:ahLst/>
            <a:cxnLst/>
            <a:rect r="r" b="b" t="t" l="l"/>
            <a:pathLst>
              <a:path h="1458469" w="1643345">
                <a:moveTo>
                  <a:pt x="0" y="0"/>
                </a:moveTo>
                <a:lnTo>
                  <a:pt x="1643345" y="0"/>
                </a:lnTo>
                <a:lnTo>
                  <a:pt x="1643345" y="1458469"/>
                </a:lnTo>
                <a:lnTo>
                  <a:pt x="0" y="145846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44" id="44"/>
          <p:cNvSpPr/>
          <p:nvPr/>
        </p:nvSpPr>
        <p:spPr>
          <a:xfrm flipH="false" flipV="false" rot="0">
            <a:off x="2483160" y="8794752"/>
            <a:ext cx="1359811" cy="1492248"/>
          </a:xfrm>
          <a:custGeom>
            <a:avLst/>
            <a:gdLst/>
            <a:ahLst/>
            <a:cxnLst/>
            <a:rect r="r" b="b" t="t" l="l"/>
            <a:pathLst>
              <a:path h="1492248" w="1359811">
                <a:moveTo>
                  <a:pt x="0" y="0"/>
                </a:moveTo>
                <a:lnTo>
                  <a:pt x="1359811" y="0"/>
                </a:lnTo>
                <a:lnTo>
                  <a:pt x="1359811" y="1492248"/>
                </a:lnTo>
                <a:lnTo>
                  <a:pt x="0" y="149224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5" id="45"/>
          <p:cNvSpPr/>
          <p:nvPr/>
        </p:nvSpPr>
        <p:spPr>
          <a:xfrm flipH="false" flipV="false" rot="0">
            <a:off x="685800" y="1362578"/>
            <a:ext cx="2014283" cy="2991509"/>
          </a:xfrm>
          <a:custGeom>
            <a:avLst/>
            <a:gdLst/>
            <a:ahLst/>
            <a:cxnLst/>
            <a:rect r="r" b="b" t="t" l="l"/>
            <a:pathLst>
              <a:path h="2991509" w="2014283">
                <a:moveTo>
                  <a:pt x="0" y="0"/>
                </a:moveTo>
                <a:lnTo>
                  <a:pt x="2014283" y="0"/>
                </a:lnTo>
                <a:lnTo>
                  <a:pt x="2014283" y="2991509"/>
                </a:lnTo>
                <a:lnTo>
                  <a:pt x="0" y="2991509"/>
                </a:lnTo>
                <a:lnTo>
                  <a:pt x="0" y="0"/>
                </a:lnTo>
                <a:close/>
              </a:path>
            </a:pathLst>
          </a:custGeom>
          <a:blipFill>
            <a:blip r:embed="rId14"/>
            <a:stretch>
              <a:fillRect l="0" t="0" r="0" b="0"/>
            </a:stretch>
          </a:blipFill>
        </p:spPr>
      </p:sp>
      <p:grpSp>
        <p:nvGrpSpPr>
          <p:cNvPr name="Group 46" id="46"/>
          <p:cNvGrpSpPr/>
          <p:nvPr/>
        </p:nvGrpSpPr>
        <p:grpSpPr>
          <a:xfrm rot="0">
            <a:off x="3213115" y="2281847"/>
            <a:ext cx="3737995" cy="1700245"/>
            <a:chOff x="0" y="0"/>
            <a:chExt cx="4983993" cy="2266994"/>
          </a:xfrm>
        </p:grpSpPr>
        <p:grpSp>
          <p:nvGrpSpPr>
            <p:cNvPr name="Group 47" id="47"/>
            <p:cNvGrpSpPr/>
            <p:nvPr/>
          </p:nvGrpSpPr>
          <p:grpSpPr>
            <a:xfrm rot="0">
              <a:off x="0" y="0"/>
              <a:ext cx="4983993" cy="2266994"/>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9" id="4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50" id="50"/>
            <p:cNvSpPr txBox="true"/>
            <p:nvPr/>
          </p:nvSpPr>
          <p:spPr>
            <a:xfrm rot="0">
              <a:off x="216087" y="267817"/>
              <a:ext cx="4491474" cy="1664685"/>
            </a:xfrm>
            <a:prstGeom prst="rect">
              <a:avLst/>
            </a:prstGeom>
          </p:spPr>
          <p:txBody>
            <a:bodyPr anchor="t" rtlCol="false" tIns="0" lIns="0" bIns="0" rIns="0">
              <a:spAutoFit/>
            </a:bodyPr>
            <a:lstStyle/>
            <a:p>
              <a:pPr algn="ctr" marL="0" indent="0" lvl="0">
                <a:lnSpc>
                  <a:spcPts val="2527"/>
                </a:lnSpc>
                <a:spcBef>
                  <a:spcPct val="0"/>
                </a:spcBef>
              </a:pPr>
              <a:r>
                <a:rPr lang="en-US" b="true" sz="1831" spc="179">
                  <a:solidFill>
                    <a:srgbClr val="0F6FC6"/>
                  </a:solidFill>
                  <a:latin typeface="Arial Bold"/>
                  <a:ea typeface="Arial Bold"/>
                  <a:cs typeface="Arial Bold"/>
                  <a:sym typeface="Arial Bold"/>
                </a:rPr>
                <a:t>First Five Year Plan</a:t>
              </a:r>
              <a:r>
                <a:rPr lang="en-US" b="true" sz="1831" spc="179">
                  <a:solidFill>
                    <a:srgbClr val="000000"/>
                  </a:solidFill>
                  <a:latin typeface="Arial Bold"/>
                  <a:ea typeface="Arial Bold"/>
                  <a:cs typeface="Arial Bold"/>
                  <a:sym typeface="Arial Bold"/>
                </a:rPr>
                <a:t> </a:t>
              </a:r>
              <a:r>
                <a:rPr lang="en-US" sz="1831" spc="179">
                  <a:solidFill>
                    <a:srgbClr val="000000"/>
                  </a:solidFill>
                  <a:latin typeface="Arial"/>
                  <a:ea typeface="Arial"/>
                  <a:cs typeface="Arial"/>
                  <a:sym typeface="Arial"/>
                </a:rPr>
                <a:t>focused on heavy industry and the production of coal, oil, steel and electricity.</a:t>
              </a:r>
            </a:p>
          </p:txBody>
        </p:sp>
      </p:grpSp>
      <p:grpSp>
        <p:nvGrpSpPr>
          <p:cNvPr name="Group 51" id="51"/>
          <p:cNvGrpSpPr/>
          <p:nvPr/>
        </p:nvGrpSpPr>
        <p:grpSpPr>
          <a:xfrm rot="0">
            <a:off x="7163977" y="2289383"/>
            <a:ext cx="3721427" cy="1692709"/>
            <a:chOff x="0" y="0"/>
            <a:chExt cx="4961903" cy="2256946"/>
          </a:xfrm>
        </p:grpSpPr>
        <p:grpSp>
          <p:nvGrpSpPr>
            <p:cNvPr name="Group 52" id="52"/>
            <p:cNvGrpSpPr/>
            <p:nvPr/>
          </p:nvGrpSpPr>
          <p:grpSpPr>
            <a:xfrm rot="0">
              <a:off x="0" y="0"/>
              <a:ext cx="4961903" cy="2256946"/>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55" id="55"/>
            <p:cNvSpPr txBox="true"/>
            <p:nvPr/>
          </p:nvSpPr>
          <p:spPr>
            <a:xfrm rot="0">
              <a:off x="245168" y="50998"/>
              <a:ext cx="4471567" cy="2078751"/>
            </a:xfrm>
            <a:prstGeom prst="rect">
              <a:avLst/>
            </a:prstGeom>
          </p:spPr>
          <p:txBody>
            <a:bodyPr anchor="t" rtlCol="false" tIns="0" lIns="0" bIns="0" rIns="0">
              <a:spAutoFit/>
            </a:bodyPr>
            <a:lstStyle/>
            <a:p>
              <a:pPr algn="ctr" marL="0" indent="0" lvl="0">
                <a:lnSpc>
                  <a:spcPts val="2515"/>
                </a:lnSpc>
                <a:spcBef>
                  <a:spcPct val="0"/>
                </a:spcBef>
              </a:pPr>
              <a:r>
                <a:rPr lang="en-US" b="true" sz="1823" spc="178">
                  <a:solidFill>
                    <a:srgbClr val="0F6FC6"/>
                  </a:solidFill>
                  <a:latin typeface="Arial Bold"/>
                  <a:ea typeface="Arial Bold"/>
                  <a:cs typeface="Arial Bold"/>
                  <a:sym typeface="Arial Bold"/>
                </a:rPr>
                <a:t>War Communism</a:t>
              </a:r>
              <a:r>
                <a:rPr lang="en-US" b="true" sz="1823" spc="178">
                  <a:solidFill>
                    <a:srgbClr val="000000"/>
                  </a:solidFill>
                  <a:latin typeface="Arial Bold"/>
                  <a:ea typeface="Arial Bold"/>
                  <a:cs typeface="Arial Bold"/>
                  <a:sym typeface="Arial Bold"/>
                </a:rPr>
                <a:t> </a:t>
              </a:r>
              <a:r>
                <a:rPr lang="en-US" sz="1823" spc="178">
                  <a:solidFill>
                    <a:srgbClr val="000000"/>
                  </a:solidFill>
                  <a:latin typeface="Arial"/>
                  <a:ea typeface="Arial"/>
                  <a:cs typeface="Arial"/>
                  <a:sym typeface="Arial"/>
                </a:rPr>
                <a:t>aimed to abolish private trade, control labour and nationalise all large scale industry</a:t>
              </a:r>
            </a:p>
          </p:txBody>
        </p:sp>
      </p:grpSp>
      <p:grpSp>
        <p:nvGrpSpPr>
          <p:cNvPr name="Group 56" id="56"/>
          <p:cNvGrpSpPr/>
          <p:nvPr/>
        </p:nvGrpSpPr>
        <p:grpSpPr>
          <a:xfrm rot="0">
            <a:off x="11223675" y="2281847"/>
            <a:ext cx="3737995" cy="1700245"/>
            <a:chOff x="0" y="0"/>
            <a:chExt cx="4983993" cy="2266994"/>
          </a:xfrm>
        </p:grpSpPr>
        <p:grpSp>
          <p:nvGrpSpPr>
            <p:cNvPr name="Group 57" id="57"/>
            <p:cNvGrpSpPr/>
            <p:nvPr/>
          </p:nvGrpSpPr>
          <p:grpSpPr>
            <a:xfrm rot="0">
              <a:off x="0" y="0"/>
              <a:ext cx="4983993" cy="2266994"/>
              <a:chOff x="0" y="0"/>
              <a:chExt cx="689010" cy="313400"/>
            </a:xfrm>
          </p:grpSpPr>
          <p:sp>
            <p:nvSpPr>
              <p:cNvPr name="Freeform 58" id="5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9" id="5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60" id="60"/>
            <p:cNvSpPr txBox="true"/>
            <p:nvPr/>
          </p:nvSpPr>
          <p:spPr>
            <a:xfrm rot="0">
              <a:off x="220580" y="162805"/>
              <a:ext cx="4491474" cy="1884261"/>
            </a:xfrm>
            <a:prstGeom prst="rect">
              <a:avLst/>
            </a:prstGeom>
          </p:spPr>
          <p:txBody>
            <a:bodyPr anchor="t" rtlCol="false" tIns="0" lIns="0" bIns="0" rIns="0">
              <a:spAutoFit/>
            </a:bodyPr>
            <a:lstStyle/>
            <a:p>
              <a:pPr algn="ctr" marL="0" indent="0" lvl="0">
                <a:lnSpc>
                  <a:spcPts val="2807"/>
                </a:lnSpc>
                <a:spcBef>
                  <a:spcPct val="0"/>
                </a:spcBef>
              </a:pPr>
              <a:r>
                <a:rPr lang="en-US" sz="2034" spc="199">
                  <a:solidFill>
                    <a:srgbClr val="000000"/>
                  </a:solidFill>
                  <a:latin typeface="Arial"/>
                  <a:ea typeface="Arial"/>
                  <a:cs typeface="Arial"/>
                  <a:sym typeface="Arial"/>
                </a:rPr>
                <a:t>The first of the </a:t>
              </a:r>
              <a:r>
                <a:rPr lang="en-US" b="true" sz="2034" spc="199">
                  <a:solidFill>
                    <a:srgbClr val="0F6FC6"/>
                  </a:solidFill>
                  <a:latin typeface="Arial Bold"/>
                  <a:ea typeface="Arial Bold"/>
                  <a:cs typeface="Arial Bold"/>
                  <a:sym typeface="Arial Bold"/>
                </a:rPr>
                <a:t>Concentration Camps</a:t>
              </a:r>
              <a:r>
                <a:rPr lang="en-US" sz="2034" spc="199">
                  <a:solidFill>
                    <a:srgbClr val="000000"/>
                  </a:solidFill>
                  <a:latin typeface="Arial"/>
                  <a:ea typeface="Arial"/>
                  <a:cs typeface="Arial"/>
                  <a:sym typeface="Arial"/>
                </a:rPr>
                <a:t> are liberated by the Red Army.</a:t>
              </a:r>
            </a:p>
          </p:txBody>
        </p:sp>
      </p:grpSp>
      <p:grpSp>
        <p:nvGrpSpPr>
          <p:cNvPr name="Group 61" id="61"/>
          <p:cNvGrpSpPr/>
          <p:nvPr/>
        </p:nvGrpSpPr>
        <p:grpSpPr>
          <a:xfrm rot="0">
            <a:off x="1829805" y="7225717"/>
            <a:ext cx="3453980" cy="1571060"/>
            <a:chOff x="0" y="0"/>
            <a:chExt cx="4605307" cy="2094746"/>
          </a:xfrm>
        </p:grpSpPr>
        <p:grpSp>
          <p:nvGrpSpPr>
            <p:cNvPr name="Group 62" id="62"/>
            <p:cNvGrpSpPr/>
            <p:nvPr/>
          </p:nvGrpSpPr>
          <p:grpSpPr>
            <a:xfrm rot="0">
              <a:off x="0" y="0"/>
              <a:ext cx="4605307" cy="2094746"/>
              <a:chOff x="0" y="0"/>
              <a:chExt cx="689010" cy="313400"/>
            </a:xfrm>
          </p:grpSpPr>
          <p:sp>
            <p:nvSpPr>
              <p:cNvPr name="Freeform 63" id="6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4" id="64"/>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65" id="65"/>
            <p:cNvSpPr txBox="true"/>
            <p:nvPr/>
          </p:nvSpPr>
          <p:spPr>
            <a:xfrm rot="0">
              <a:off x="227548" y="378446"/>
              <a:ext cx="4150210" cy="1298760"/>
            </a:xfrm>
            <a:prstGeom prst="rect">
              <a:avLst/>
            </a:prstGeom>
          </p:spPr>
          <p:txBody>
            <a:bodyPr anchor="t" rtlCol="false" tIns="0" lIns="0" bIns="0" rIns="0">
              <a:spAutoFit/>
            </a:bodyPr>
            <a:lstStyle/>
            <a:p>
              <a:pPr algn="ctr" marL="0" indent="0" lvl="0">
                <a:lnSpc>
                  <a:spcPts val="2594"/>
                </a:lnSpc>
                <a:spcBef>
                  <a:spcPct val="0"/>
                </a:spcBef>
              </a:pPr>
              <a:r>
                <a:rPr lang="en-US" b="true" sz="1880" spc="184">
                  <a:solidFill>
                    <a:srgbClr val="0F6FC6"/>
                  </a:solidFill>
                  <a:latin typeface="Arial Bold"/>
                  <a:ea typeface="Arial Bold"/>
                  <a:cs typeface="Arial Bold"/>
                  <a:sym typeface="Arial Bold"/>
                </a:rPr>
                <a:t>Stalin</a:t>
              </a:r>
              <a:r>
                <a:rPr lang="en-US" b="true" sz="1880" spc="184">
                  <a:solidFill>
                    <a:srgbClr val="000000"/>
                  </a:solidFill>
                  <a:latin typeface="Arial Bold"/>
                  <a:ea typeface="Arial Bold"/>
                  <a:cs typeface="Arial Bold"/>
                  <a:sym typeface="Arial Bold"/>
                </a:rPr>
                <a:t> </a:t>
              </a:r>
              <a:r>
                <a:rPr lang="en-US" sz="1880" spc="184">
                  <a:solidFill>
                    <a:srgbClr val="000000"/>
                  </a:solidFill>
                  <a:latin typeface="Arial"/>
                  <a:ea typeface="Arial"/>
                  <a:cs typeface="Arial"/>
                  <a:sym typeface="Arial"/>
                </a:rPr>
                <a:t>replaces Lenin as Leader of Soviet Russia.</a:t>
              </a:r>
            </a:p>
          </p:txBody>
        </p:sp>
      </p:grpSp>
      <p:grpSp>
        <p:nvGrpSpPr>
          <p:cNvPr name="Group 66" id="66"/>
          <p:cNvGrpSpPr/>
          <p:nvPr/>
        </p:nvGrpSpPr>
        <p:grpSpPr>
          <a:xfrm rot="0">
            <a:off x="5439154" y="7165878"/>
            <a:ext cx="3585536" cy="1630899"/>
            <a:chOff x="0" y="0"/>
            <a:chExt cx="4780715" cy="2174532"/>
          </a:xfrm>
        </p:grpSpPr>
        <p:grpSp>
          <p:nvGrpSpPr>
            <p:cNvPr name="Group 67" id="67"/>
            <p:cNvGrpSpPr/>
            <p:nvPr/>
          </p:nvGrpSpPr>
          <p:grpSpPr>
            <a:xfrm rot="0">
              <a:off x="0" y="0"/>
              <a:ext cx="4780715" cy="2174532"/>
              <a:chOff x="0" y="0"/>
              <a:chExt cx="689010" cy="313400"/>
            </a:xfrm>
          </p:grpSpPr>
          <p:sp>
            <p:nvSpPr>
              <p:cNvPr name="Freeform 68" id="6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9" id="6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70" id="70"/>
            <p:cNvSpPr txBox="true"/>
            <p:nvPr/>
          </p:nvSpPr>
          <p:spPr>
            <a:xfrm rot="0">
              <a:off x="236215" y="158000"/>
              <a:ext cx="4308284" cy="1791856"/>
            </a:xfrm>
            <a:prstGeom prst="rect">
              <a:avLst/>
            </a:prstGeom>
          </p:spPr>
          <p:txBody>
            <a:bodyPr anchor="t" rtlCol="false" tIns="0" lIns="0" bIns="0" rIns="0">
              <a:spAutoFit/>
            </a:bodyPr>
            <a:lstStyle/>
            <a:p>
              <a:pPr algn="ctr" marL="0" indent="0" lvl="0">
                <a:lnSpc>
                  <a:spcPts val="2693"/>
                </a:lnSpc>
                <a:spcBef>
                  <a:spcPct val="0"/>
                </a:spcBef>
              </a:pPr>
              <a:r>
                <a:rPr lang="en-US" b="true" sz="1951" spc="191">
                  <a:solidFill>
                    <a:srgbClr val="0F6FC6"/>
                  </a:solidFill>
                  <a:latin typeface="Arial Bold"/>
                  <a:ea typeface="Arial Bold"/>
                  <a:cs typeface="Arial Bold"/>
                  <a:sym typeface="Arial Bold"/>
                </a:rPr>
                <a:t>Second Five Year Plan</a:t>
              </a:r>
              <a:r>
                <a:rPr lang="en-US" b="true" sz="1951" spc="191">
                  <a:solidFill>
                    <a:srgbClr val="000000"/>
                  </a:solidFill>
                  <a:latin typeface="Arial Bold"/>
                  <a:ea typeface="Arial Bold"/>
                  <a:cs typeface="Arial Bold"/>
                  <a:sym typeface="Arial Bold"/>
                </a:rPr>
                <a:t> </a:t>
              </a:r>
              <a:r>
                <a:rPr lang="en-US" sz="1951" spc="191">
                  <a:solidFill>
                    <a:srgbClr val="000000"/>
                  </a:solidFill>
                  <a:latin typeface="Arial"/>
                  <a:ea typeface="Arial"/>
                  <a:cs typeface="Arial"/>
                  <a:sym typeface="Arial"/>
                </a:rPr>
                <a:t>focused on transport and the production of consumer goods.</a:t>
              </a:r>
            </a:p>
          </p:txBody>
        </p:sp>
      </p:grpSp>
      <p:grpSp>
        <p:nvGrpSpPr>
          <p:cNvPr name="Group 71" id="71"/>
          <p:cNvGrpSpPr/>
          <p:nvPr/>
        </p:nvGrpSpPr>
        <p:grpSpPr>
          <a:xfrm rot="0">
            <a:off x="9405691" y="7167850"/>
            <a:ext cx="3578975" cy="1627914"/>
            <a:chOff x="0" y="0"/>
            <a:chExt cx="4771967" cy="2170552"/>
          </a:xfrm>
        </p:grpSpPr>
        <p:grpSp>
          <p:nvGrpSpPr>
            <p:cNvPr name="Group 72" id="72"/>
            <p:cNvGrpSpPr/>
            <p:nvPr/>
          </p:nvGrpSpPr>
          <p:grpSpPr>
            <a:xfrm rot="0">
              <a:off x="0" y="0"/>
              <a:ext cx="4771967" cy="2170552"/>
              <a:chOff x="0" y="0"/>
              <a:chExt cx="689010" cy="313400"/>
            </a:xfrm>
          </p:grpSpPr>
          <p:sp>
            <p:nvSpPr>
              <p:cNvPr name="Freeform 73" id="7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4" id="74"/>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75" id="75"/>
            <p:cNvSpPr txBox="true"/>
            <p:nvPr/>
          </p:nvSpPr>
          <p:spPr>
            <a:xfrm rot="0">
              <a:off x="235783" y="201001"/>
              <a:ext cx="4300400" cy="1788699"/>
            </a:xfrm>
            <a:prstGeom prst="rect">
              <a:avLst/>
            </a:prstGeom>
          </p:spPr>
          <p:txBody>
            <a:bodyPr anchor="t" rtlCol="false" tIns="0" lIns="0" bIns="0" rIns="0">
              <a:spAutoFit/>
            </a:bodyPr>
            <a:lstStyle/>
            <a:p>
              <a:pPr algn="ctr" marL="0" indent="0" lvl="0">
                <a:lnSpc>
                  <a:spcPts val="2688"/>
                </a:lnSpc>
                <a:spcBef>
                  <a:spcPct val="0"/>
                </a:spcBef>
              </a:pPr>
              <a:r>
                <a:rPr lang="en-US" b="true" sz="1948" spc="190">
                  <a:solidFill>
                    <a:srgbClr val="0F6FC6"/>
                  </a:solidFill>
                  <a:latin typeface="Arial Bold"/>
                  <a:ea typeface="Arial Bold"/>
                  <a:cs typeface="Arial Bold"/>
                  <a:sym typeface="Arial Bold"/>
                </a:rPr>
                <a:t>Russia joins World War II </a:t>
              </a:r>
              <a:r>
                <a:rPr lang="en-US" sz="1948" spc="190">
                  <a:solidFill>
                    <a:srgbClr val="000000"/>
                  </a:solidFill>
                  <a:latin typeface="Arial"/>
                  <a:ea typeface="Arial"/>
                  <a:cs typeface="Arial"/>
                  <a:sym typeface="Arial"/>
                </a:rPr>
                <a:t>following Germany's</a:t>
              </a:r>
              <a:r>
                <a:rPr lang="en-US" sz="1948" spc="190">
                  <a:solidFill>
                    <a:srgbClr val="0F6FC6"/>
                  </a:solidFill>
                  <a:latin typeface="Arial"/>
                  <a:ea typeface="Arial"/>
                  <a:cs typeface="Arial"/>
                  <a:sym typeface="Arial"/>
                </a:rPr>
                <a:t> </a:t>
              </a:r>
              <a:r>
                <a:rPr lang="en-US" b="true" sz="1948" spc="190">
                  <a:solidFill>
                    <a:srgbClr val="0F6FC6"/>
                  </a:solidFill>
                  <a:latin typeface="Arial Bold"/>
                  <a:ea typeface="Arial Bold"/>
                  <a:cs typeface="Arial Bold"/>
                  <a:sym typeface="Arial Bold"/>
                </a:rPr>
                <a:t>Operation Barbarossa</a:t>
              </a:r>
              <a:r>
                <a:rPr lang="en-US" sz="1948" spc="190">
                  <a:solidFill>
                    <a:srgbClr val="0F6FC6"/>
                  </a:solidFill>
                  <a:latin typeface="Arial"/>
                  <a:ea typeface="Arial"/>
                  <a:cs typeface="Arial"/>
                  <a:sym typeface="Arial"/>
                </a:rPr>
                <a:t>.</a:t>
              </a:r>
            </a:p>
          </p:txBody>
        </p:sp>
      </p:grpSp>
      <p:grpSp>
        <p:nvGrpSpPr>
          <p:cNvPr name="Group 76" id="76"/>
          <p:cNvGrpSpPr/>
          <p:nvPr/>
        </p:nvGrpSpPr>
        <p:grpSpPr>
          <a:xfrm rot="0">
            <a:off x="13362510" y="7167850"/>
            <a:ext cx="3576750" cy="1626902"/>
            <a:chOff x="0" y="0"/>
            <a:chExt cx="4769000" cy="2169203"/>
          </a:xfrm>
        </p:grpSpPr>
        <p:grpSp>
          <p:nvGrpSpPr>
            <p:cNvPr name="Group 77" id="77"/>
            <p:cNvGrpSpPr/>
            <p:nvPr/>
          </p:nvGrpSpPr>
          <p:grpSpPr>
            <a:xfrm rot="0">
              <a:off x="0" y="0"/>
              <a:ext cx="4769000" cy="2169203"/>
              <a:chOff x="0" y="0"/>
              <a:chExt cx="689010" cy="313400"/>
            </a:xfrm>
          </p:grpSpPr>
          <p:sp>
            <p:nvSpPr>
              <p:cNvPr name="Freeform 78" id="7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79" id="79"/>
              <p:cNvSpPr txBox="true"/>
              <p:nvPr/>
            </p:nvSpPr>
            <p:spPr>
              <a:xfrm>
                <a:off x="0" y="-38100"/>
                <a:ext cx="689010" cy="351500"/>
              </a:xfrm>
              <a:prstGeom prst="rect">
                <a:avLst/>
              </a:prstGeom>
            </p:spPr>
            <p:txBody>
              <a:bodyPr anchor="ctr" rtlCol="false" tIns="78103" lIns="78103" bIns="78103" rIns="78103"/>
              <a:lstStyle/>
              <a:p>
                <a:pPr algn="ctr">
                  <a:lnSpc>
                    <a:spcPts val="2756"/>
                  </a:lnSpc>
                  <a:spcBef>
                    <a:spcPct val="0"/>
                  </a:spcBef>
                </a:pPr>
              </a:p>
            </p:txBody>
          </p:sp>
        </p:grpSp>
        <p:sp>
          <p:nvSpPr>
            <p:cNvPr name="TextBox 80" id="80"/>
            <p:cNvSpPr txBox="true"/>
            <p:nvPr/>
          </p:nvSpPr>
          <p:spPr>
            <a:xfrm rot="0">
              <a:off x="235636" y="870155"/>
              <a:ext cx="4297727" cy="452406"/>
            </a:xfrm>
            <a:prstGeom prst="rect">
              <a:avLst/>
            </a:prstGeom>
          </p:spPr>
          <p:txBody>
            <a:bodyPr anchor="t" rtlCol="false" tIns="0" lIns="0" bIns="0" rIns="0">
              <a:spAutoFit/>
            </a:bodyPr>
            <a:lstStyle/>
            <a:p>
              <a:pPr algn="ctr" marL="0" indent="0" lvl="0">
                <a:lnSpc>
                  <a:spcPts val="2686"/>
                </a:lnSpc>
                <a:spcBef>
                  <a:spcPct val="0"/>
                </a:spcBef>
              </a:pPr>
              <a:r>
                <a:rPr lang="en-US" b="true" sz="1946" spc="190">
                  <a:solidFill>
                    <a:srgbClr val="0F6FC6"/>
                  </a:solidFill>
                  <a:latin typeface="Arial Bold"/>
                  <a:ea typeface="Arial Bold"/>
                  <a:cs typeface="Arial Bold"/>
                  <a:sym typeface="Arial Bold"/>
                </a:rPr>
                <a:t>Death of Josef Stalin</a:t>
              </a:r>
            </a:p>
          </p:txBody>
        </p:sp>
      </p:grpSp>
      <p:sp>
        <p:nvSpPr>
          <p:cNvPr name="TextBox 81" id="81"/>
          <p:cNvSpPr txBox="true"/>
          <p:nvPr/>
        </p:nvSpPr>
        <p:spPr>
          <a:xfrm rot="0">
            <a:off x="7429778" y="-43604"/>
            <a:ext cx="2761183" cy="384439"/>
          </a:xfrm>
          <a:prstGeom prst="rect">
            <a:avLst/>
          </a:prstGeom>
        </p:spPr>
        <p:txBody>
          <a:bodyPr anchor="t" rtlCol="false" tIns="0" lIns="0" bIns="0" rIns="0">
            <a:spAutoFit/>
          </a:bodyPr>
          <a:lstStyle/>
          <a:p>
            <a:pPr algn="ctr">
              <a:lnSpc>
                <a:spcPts val="2944"/>
              </a:lnSpc>
            </a:pPr>
            <a:r>
              <a:rPr lang="en-US" b="true" sz="2102">
                <a:solidFill>
                  <a:srgbClr val="0F6FC6"/>
                </a:solidFill>
                <a:latin typeface="Old Standard Bold"/>
                <a:ea typeface="Old Standard Bold"/>
                <a:cs typeface="Old Standard Bold"/>
                <a:sym typeface="Old Standard Bold"/>
              </a:rPr>
              <a:t>Chapter 22.2</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First Show Trial (1936)</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first show trial </a:t>
            </a:r>
            <a:r>
              <a:rPr lang="en-US" sz="3000">
                <a:solidFill>
                  <a:srgbClr val="000000"/>
                </a:solidFill>
                <a:latin typeface="Arial"/>
                <a:ea typeface="Arial"/>
                <a:cs typeface="Arial"/>
                <a:sym typeface="Arial"/>
              </a:rPr>
              <a:t>was held in August 1936. It became known as  </a:t>
            </a:r>
            <a:r>
              <a:rPr lang="en-US" sz="3000" b="true">
                <a:solidFill>
                  <a:srgbClr val="000000"/>
                </a:solidFill>
                <a:latin typeface="Arial Bold"/>
                <a:ea typeface="Arial Bold"/>
                <a:cs typeface="Arial Bold"/>
                <a:sym typeface="Arial Bold"/>
              </a:rPr>
              <a:t>the Trial of the Sixteen</a:t>
            </a:r>
            <a:r>
              <a:rPr lang="en-US" sz="3000">
                <a:solidFill>
                  <a:srgbClr val="000000"/>
                </a:solidFill>
                <a:latin typeface="Arial"/>
                <a:ea typeface="Arial"/>
                <a:cs typeface="Arial"/>
                <a:sym typeface="Arial"/>
              </a:rPr>
              <a:t> because 16 Communist leaders (including </a:t>
            </a:r>
            <a:r>
              <a:rPr lang="en-US" sz="3000" b="true">
                <a:solidFill>
                  <a:srgbClr val="000000"/>
                </a:solidFill>
                <a:latin typeface="Arial Bold"/>
                <a:ea typeface="Arial Bold"/>
                <a:cs typeface="Arial Bold"/>
                <a:sym typeface="Arial Bold"/>
              </a:rPr>
              <a:t>Kamenev </a:t>
            </a:r>
            <a:r>
              <a:rPr lang="en-US" sz="3000">
                <a:solidFill>
                  <a:srgbClr val="000000"/>
                </a:solidFill>
                <a:latin typeface="Arial"/>
                <a:ea typeface="Arial"/>
                <a:cs typeface="Arial"/>
                <a:sym typeface="Arial"/>
              </a:rPr>
              <a:t>and </a:t>
            </a:r>
            <a:r>
              <a:rPr lang="en-US" sz="3000" b="true">
                <a:solidFill>
                  <a:srgbClr val="000000"/>
                </a:solidFill>
                <a:latin typeface="Arial Bold"/>
                <a:ea typeface="Arial Bold"/>
                <a:cs typeface="Arial Bold"/>
                <a:sym typeface="Arial Bold"/>
              </a:rPr>
              <a:t>Zinoviev</a:t>
            </a:r>
            <a:r>
              <a:rPr lang="en-US" sz="3000">
                <a:solidFill>
                  <a:srgbClr val="000000"/>
                </a:solidFill>
                <a:latin typeface="Arial"/>
                <a:ea typeface="Arial"/>
                <a:cs typeface="Arial"/>
                <a:sym typeface="Arial"/>
              </a:rPr>
              <a:t>) were tried for the assassination of </a:t>
            </a:r>
            <a:r>
              <a:rPr lang="en-US" sz="3000" b="true">
                <a:solidFill>
                  <a:srgbClr val="000000"/>
                </a:solidFill>
                <a:latin typeface="Arial Bold"/>
                <a:ea typeface="Arial Bold"/>
                <a:cs typeface="Arial Bold"/>
                <a:sym typeface="Arial Bold"/>
              </a:rPr>
              <a:t>Sergei Kirov</a:t>
            </a:r>
            <a:r>
              <a:rPr lang="en-US" sz="3000">
                <a:solidFill>
                  <a:srgbClr val="000000"/>
                </a:solidFill>
                <a:latin typeface="Arial"/>
                <a:ea typeface="Arial"/>
                <a:cs typeface="Arial"/>
                <a:sym typeface="Arial"/>
              </a:rPr>
              <a:t>. </a:t>
            </a:r>
            <a:r>
              <a:rPr lang="en-US" sz="3000">
                <a:solidFill>
                  <a:srgbClr val="000000"/>
                </a:solidFill>
                <a:latin typeface="Arial"/>
                <a:ea typeface="Arial"/>
                <a:cs typeface="Arial"/>
                <a:sym typeface="Arial"/>
              </a:rPr>
              <a:t>They were also accused of attempting to murder Stalin, Lenin and others in order to overthrow the Government. All 16 defendants pleaded guilty and were all executed within 24 hours of the verdict, despite Stalin promising their lives would be spared if the pleaded guilty and blamed Trotsky. Their family members were killed or exiled as well.</a:t>
            </a:r>
          </a:p>
          <a:p>
            <a:pPr algn="l">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Second Show Trial (1937)</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a:t>
            </a:r>
            <a:r>
              <a:rPr lang="en-US" sz="3000" b="true">
                <a:solidFill>
                  <a:srgbClr val="000000"/>
                </a:solidFill>
                <a:latin typeface="Arial Bold"/>
                <a:ea typeface="Arial Bold"/>
                <a:cs typeface="Arial Bold"/>
                <a:sym typeface="Arial Bold"/>
              </a:rPr>
              <a:t> second show trial</a:t>
            </a:r>
            <a:r>
              <a:rPr lang="en-US" sz="3000">
                <a:solidFill>
                  <a:srgbClr val="000000"/>
                </a:solidFill>
                <a:latin typeface="Arial"/>
                <a:ea typeface="Arial"/>
                <a:cs typeface="Arial"/>
                <a:sym typeface="Arial"/>
              </a:rPr>
              <a:t> was held in January 1937 and was known as </a:t>
            </a:r>
            <a:r>
              <a:rPr lang="en-US" sz="3000" b="true">
                <a:solidFill>
                  <a:srgbClr val="000000"/>
                </a:solidFill>
                <a:latin typeface="Arial Bold"/>
                <a:ea typeface="Arial Bold"/>
                <a:cs typeface="Arial Bold"/>
                <a:sym typeface="Arial Bold"/>
              </a:rPr>
              <a:t>the Trial of the Seventeen</a:t>
            </a:r>
            <a:r>
              <a:rPr lang="en-US" sz="3000">
                <a:solidFill>
                  <a:srgbClr val="000000"/>
                </a:solidFill>
                <a:latin typeface="Arial"/>
                <a:ea typeface="Arial"/>
                <a:cs typeface="Arial"/>
                <a:sym typeface="Arial"/>
              </a:rPr>
              <a:t>. It saw 17 current and former Bolshevik leaders tried. </a:t>
            </a:r>
            <a:r>
              <a:rPr lang="en-US" sz="3000">
                <a:solidFill>
                  <a:srgbClr val="000000"/>
                </a:solidFill>
                <a:latin typeface="Arial"/>
                <a:ea typeface="Arial"/>
                <a:cs typeface="Arial"/>
                <a:sym typeface="Arial"/>
              </a:rPr>
              <a:t>The principal defendants were </a:t>
            </a:r>
            <a:r>
              <a:rPr lang="en-US" sz="3000" b="true">
                <a:solidFill>
                  <a:srgbClr val="000000"/>
                </a:solidFill>
                <a:latin typeface="Arial Bold"/>
                <a:ea typeface="Arial Bold"/>
                <a:cs typeface="Arial Bold"/>
                <a:sym typeface="Arial Bold"/>
              </a:rPr>
              <a:t>Pyatakov </a:t>
            </a:r>
            <a:r>
              <a:rPr lang="en-US" sz="3000">
                <a:solidFill>
                  <a:srgbClr val="000000"/>
                </a:solidFill>
                <a:latin typeface="Arial"/>
                <a:ea typeface="Arial"/>
                <a:cs typeface="Arial"/>
                <a:sym typeface="Arial"/>
              </a:rPr>
              <a:t>(former industry minister) and </a:t>
            </a:r>
            <a:r>
              <a:rPr lang="en-US" sz="3000" b="true">
                <a:solidFill>
                  <a:srgbClr val="000000"/>
                </a:solidFill>
                <a:latin typeface="Arial Bold"/>
                <a:ea typeface="Arial Bold"/>
                <a:cs typeface="Arial Bold"/>
                <a:sym typeface="Arial Bold"/>
              </a:rPr>
              <a:t>Radek </a:t>
            </a:r>
            <a:r>
              <a:rPr lang="en-US" sz="3000">
                <a:solidFill>
                  <a:srgbClr val="000000"/>
                </a:solidFill>
                <a:latin typeface="Arial"/>
                <a:ea typeface="Arial"/>
                <a:cs typeface="Arial"/>
                <a:sym typeface="Arial"/>
              </a:rPr>
              <a:t>(a leading member of the Trotskyist opposition). Most of the remainder had backed Trotsky against Stalin. They were accused of working with Trotsky to wreck the Soviet Union and restore capitalism in Russia. Thirteen were executed the day of their conviction. The other four given lengthy (ten year) prison sentences after ‘implicating’ others in the ‘conspiracy’. Radek died two years later in a Gulag.</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Third Show Trial (1938)</a:t>
            </a:r>
          </a:p>
        </p:txBody>
      </p:sp>
      <p:sp>
        <p:nvSpPr>
          <p:cNvPr name="TextBox 8" id="8"/>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a:t>
            </a:r>
            <a:r>
              <a:rPr lang="en-US" sz="3000" b="true">
                <a:solidFill>
                  <a:srgbClr val="000000"/>
                </a:solidFill>
                <a:latin typeface="Arial Bold"/>
                <a:ea typeface="Arial Bold"/>
                <a:cs typeface="Arial Bold"/>
                <a:sym typeface="Arial Bold"/>
              </a:rPr>
              <a:t>third show trial </a:t>
            </a:r>
            <a:r>
              <a:rPr lang="en-US" sz="3000">
                <a:solidFill>
                  <a:srgbClr val="000000"/>
                </a:solidFill>
                <a:latin typeface="Arial"/>
                <a:ea typeface="Arial"/>
                <a:cs typeface="Arial"/>
                <a:sym typeface="Arial"/>
              </a:rPr>
              <a:t>was held in March 1938 and was known as </a:t>
            </a:r>
            <a:r>
              <a:rPr lang="en-US" sz="3000" b="true">
                <a:solidFill>
                  <a:srgbClr val="000000"/>
                </a:solidFill>
                <a:latin typeface="Arial Bold"/>
                <a:ea typeface="Arial Bold"/>
                <a:cs typeface="Arial Bold"/>
                <a:sym typeface="Arial Bold"/>
              </a:rPr>
              <a:t>the Trial of the Twenty One</a:t>
            </a:r>
            <a:r>
              <a:rPr lang="en-US" sz="3000">
                <a:solidFill>
                  <a:srgbClr val="000000"/>
                </a:solidFill>
                <a:latin typeface="Arial"/>
                <a:ea typeface="Arial"/>
                <a:cs typeface="Arial"/>
                <a:sym typeface="Arial"/>
              </a:rPr>
              <a:t>. It was used to get rid of Stalin’s last potential rivals such as </a:t>
            </a:r>
            <a:r>
              <a:rPr lang="en-US" sz="3000" b="true">
                <a:solidFill>
                  <a:srgbClr val="000000"/>
                </a:solidFill>
                <a:latin typeface="Arial Bold"/>
                <a:ea typeface="Arial Bold"/>
                <a:cs typeface="Arial Bold"/>
                <a:sym typeface="Arial Bold"/>
              </a:rPr>
              <a:t>Nikolai Bukharin</a:t>
            </a:r>
            <a:r>
              <a:rPr lang="en-US" sz="3000">
                <a:solidFill>
                  <a:srgbClr val="000000"/>
                </a:solidFill>
                <a:latin typeface="Arial"/>
                <a:ea typeface="Arial"/>
                <a:cs typeface="Arial"/>
                <a:sym typeface="Arial"/>
              </a:rPr>
              <a:t> and </a:t>
            </a:r>
            <a:r>
              <a:rPr lang="en-US" sz="3000" b="true">
                <a:solidFill>
                  <a:srgbClr val="000000"/>
                </a:solidFill>
                <a:latin typeface="Arial Bold"/>
                <a:ea typeface="Arial Bold"/>
                <a:cs typeface="Arial Bold"/>
                <a:sym typeface="Arial Bold"/>
              </a:rPr>
              <a:t>General Yagoda</a:t>
            </a:r>
            <a:r>
              <a:rPr lang="en-US" sz="3000">
                <a:solidFill>
                  <a:srgbClr val="000000"/>
                </a:solidFill>
                <a:latin typeface="Arial"/>
                <a:ea typeface="Arial"/>
                <a:cs typeface="Arial"/>
                <a:sym typeface="Arial"/>
              </a:rPr>
              <a:t> (head of the NKVD). </a:t>
            </a:r>
            <a:r>
              <a:rPr lang="en-US" sz="3000">
                <a:solidFill>
                  <a:srgbClr val="000000"/>
                </a:solidFill>
                <a:latin typeface="Arial"/>
                <a:ea typeface="Arial"/>
                <a:cs typeface="Arial"/>
                <a:sym typeface="Arial"/>
              </a:rPr>
              <a:t>They were charged with spying, sabotage and attempting to murder Stalin and Lenin. All crimes were committed on the ‘instructions’ of Trotsky. As with the other trials – the defendants were tortured and forced to make ‘prepared’ confessions. </a:t>
            </a:r>
            <a:r>
              <a:rPr lang="en-US" sz="3000">
                <a:solidFill>
                  <a:srgbClr val="000000"/>
                </a:solidFill>
                <a:latin typeface="Arial"/>
                <a:ea typeface="Arial"/>
                <a:cs typeface="Arial"/>
                <a:sym typeface="Arial"/>
              </a:rPr>
              <a:t>Bukharin initially pleaded innocence and then guilty to no particular charge. He was repeatedly tortured and eventually caved in when the lives of his wife and infant son were threatened. All but three of the accused were executed immediately. Bukharin’s wife spent 20 years in a Gulag. She wrote a powerful and moving account of the Show Trials that was published in 1988. His son grew up in orphanages. </a:t>
            </a:r>
            <a:r>
              <a:rPr lang="en-US" sz="3000" b="true">
                <a:solidFill>
                  <a:srgbClr val="000000"/>
                </a:solidFill>
                <a:latin typeface="Arial Bold"/>
                <a:ea typeface="Arial Bold"/>
                <a:cs typeface="Arial Bold"/>
                <a:sym typeface="Arial Bold"/>
              </a:rPr>
              <a:t>Yuri Larin</a:t>
            </a:r>
            <a:r>
              <a:rPr lang="en-US" sz="3000">
                <a:solidFill>
                  <a:srgbClr val="000000"/>
                </a:solidFill>
                <a:latin typeface="Arial"/>
                <a:ea typeface="Arial"/>
                <a:cs typeface="Arial"/>
                <a:sym typeface="Arial"/>
              </a:rPr>
              <a:t> only found out who his father was in 1956.</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Red Purge (1937)</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The Red Army</a:t>
            </a:r>
            <a:r>
              <a:rPr lang="en-US" sz="3000">
                <a:solidFill>
                  <a:srgbClr val="000000"/>
                </a:solidFill>
                <a:latin typeface="Arial"/>
                <a:ea typeface="Arial"/>
                <a:cs typeface="Arial"/>
                <a:sym typeface="Arial"/>
              </a:rPr>
              <a:t> was purged in 1937. </a:t>
            </a:r>
            <a:r>
              <a:rPr lang="en-US" sz="3000">
                <a:solidFill>
                  <a:srgbClr val="000000"/>
                </a:solidFill>
                <a:latin typeface="Arial"/>
                <a:ea typeface="Arial"/>
                <a:cs typeface="Arial"/>
                <a:sym typeface="Arial"/>
              </a:rPr>
              <a:t>Stalin did not trust anyone who had served under Trotsky. A secret military trial took place of eight army commanders; all confessed and were executed. A more widespread purge of the Red Army took place afterwards, resulting in the firing or execution of almost 30,000 Red Army officers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798562"/>
            <a:ext cx="16253460" cy="8689875"/>
          </a:xfrm>
          <a:custGeom>
            <a:avLst/>
            <a:gdLst/>
            <a:ahLst/>
            <a:cxnLst/>
            <a:rect r="r" b="b" t="t" l="l"/>
            <a:pathLst>
              <a:path h="8689875" w="16253460">
                <a:moveTo>
                  <a:pt x="0" y="0"/>
                </a:moveTo>
                <a:lnTo>
                  <a:pt x="16253460" y="0"/>
                </a:lnTo>
                <a:lnTo>
                  <a:pt x="16253460" y="8689876"/>
                </a:lnTo>
                <a:lnTo>
                  <a:pt x="0" y="8689876"/>
                </a:lnTo>
                <a:lnTo>
                  <a:pt x="0" y="0"/>
                </a:lnTo>
                <a:close/>
              </a:path>
            </a:pathLst>
          </a:custGeom>
          <a:blipFill>
            <a:blip r:embed="rId2"/>
            <a:stretch>
              <a:fillRect l="-2007" t="-2502" r="-1170" b="-2502"/>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300 (Artefact, 2nd Edition)</a:t>
            </a:r>
          </a:p>
        </p:txBody>
      </p:sp>
      <p:sp>
        <p:nvSpPr>
          <p:cNvPr name="TextBox 8" id="8"/>
          <p:cNvSpPr txBox="true"/>
          <p:nvPr/>
        </p:nvSpPr>
        <p:spPr>
          <a:xfrm rot="0">
            <a:off x="1028700" y="1819275"/>
            <a:ext cx="15609955" cy="5915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collectivisation; gulags; Five-Year Plan.</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collectivisation carried out in the USSR?</a:t>
            </a:r>
          </a:p>
          <a:p>
            <a:pPr algn="l" marL="647702" indent="-323851" lvl="1">
              <a:lnSpc>
                <a:spcPts val="4200"/>
              </a:lnSpc>
              <a:buAutoNum type="arabicPeriod" startAt="1"/>
            </a:pPr>
            <a:r>
              <a:rPr lang="en-US" sz="3000">
                <a:solidFill>
                  <a:srgbClr val="0DA33B"/>
                </a:solidFill>
                <a:latin typeface="Arial"/>
                <a:ea typeface="Arial"/>
                <a:cs typeface="Arial"/>
                <a:sym typeface="Arial"/>
              </a:rPr>
              <a:t>What happened under the (a) First, (b) Second and (c) Third Five Year Plans?</a:t>
            </a:r>
          </a:p>
          <a:p>
            <a:pPr algn="l" marL="647702" indent="-323851" lvl="1">
              <a:lnSpc>
                <a:spcPts val="4200"/>
              </a:lnSpc>
              <a:buAutoNum type="arabicPeriod" startAt="1"/>
            </a:pPr>
            <a:r>
              <a:rPr lang="en-US" sz="3000">
                <a:solidFill>
                  <a:srgbClr val="0DA33B"/>
                </a:solidFill>
                <a:latin typeface="Arial"/>
                <a:ea typeface="Arial"/>
                <a:cs typeface="Arial"/>
                <a:sym typeface="Arial"/>
              </a:rPr>
              <a:t>Were Stalin's attempts to industrialise the USSR successful? Give reasons for your answer.</a:t>
            </a:r>
          </a:p>
          <a:p>
            <a:pPr algn="l" marL="647702" indent="-323851" lvl="1">
              <a:lnSpc>
                <a:spcPts val="4200"/>
              </a:lnSpc>
              <a:buAutoNum type="arabicPeriod" startAt="1"/>
            </a:pPr>
            <a:r>
              <a:rPr lang="en-US" sz="3000">
                <a:solidFill>
                  <a:srgbClr val="0DA33B"/>
                </a:solidFill>
                <a:latin typeface="Arial"/>
                <a:ea typeface="Arial"/>
                <a:cs typeface="Arial"/>
                <a:sym typeface="Arial"/>
              </a:rPr>
              <a:t>What is a dictator?</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the NKVD and who did it target?</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a show trial? How did Stalin ensure the conviction of the defendants?</a:t>
            </a:r>
          </a:p>
          <a:p>
            <a:pPr algn="l" marL="647702" indent="-323851" lvl="1">
              <a:lnSpc>
                <a:spcPts val="4200"/>
              </a:lnSpc>
              <a:buAutoNum type="arabicPeriod" startAt="1"/>
            </a:pPr>
            <a:r>
              <a:rPr lang="en-US" sz="3000">
                <a:solidFill>
                  <a:srgbClr val="0DA33B"/>
                </a:solidFill>
                <a:latin typeface="Arial"/>
                <a:ea typeface="Arial"/>
                <a:cs typeface="Arial"/>
                <a:sym typeface="Arial"/>
              </a:rPr>
              <a:t>What happened to the Red Army in 1937? Why did this happen?</a:t>
            </a:r>
          </a:p>
          <a:p>
            <a:pPr algn="l" marL="647702" indent="-323851" lvl="1">
              <a:lnSpc>
                <a:spcPts val="4200"/>
              </a:lnSpc>
              <a:buAutoNum type="arabicPeriod" startAt="1"/>
            </a:pPr>
            <a:r>
              <a:rPr lang="en-US" sz="3000">
                <a:solidFill>
                  <a:srgbClr val="0DA33B"/>
                </a:solidFill>
                <a:latin typeface="Arial"/>
                <a:ea typeface="Arial"/>
                <a:cs typeface="Arial"/>
                <a:sym typeface="Arial"/>
              </a:rPr>
              <a:t>How did Stalin use terror to achieve total control of the USSR?</a:t>
            </a:r>
          </a:p>
          <a:p>
            <a:pPr algn="l" marL="647702" indent="-323851" lvl="1">
              <a:lnSpc>
                <a:spcPts val="4200"/>
              </a:lnSpc>
              <a:buAutoNum type="arabicPeriod" startAt="1"/>
            </a:pPr>
            <a:r>
              <a:rPr lang="en-US" sz="3000">
                <a:solidFill>
                  <a:srgbClr val="0DA33B"/>
                </a:solidFill>
                <a:latin typeface="Arial"/>
                <a:ea typeface="Arial"/>
                <a:cs typeface="Arial"/>
                <a:sym typeface="Arial"/>
              </a:rPr>
              <a:t>Why do you think dictatorships need to use terror as a tactic?</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300 (Artefact, 2nd Edition)</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Collectivisation: the joining of small, unproductive farms together to create large, state-owned farms; Gulags: forced labour camps; Five-Year Plan: set of targets(and policies designed to meet them)over a period of five years.</a:t>
            </a:r>
          </a:p>
          <a:p>
            <a:pPr algn="l" marL="539754" indent="-269877" lvl="1">
              <a:lnSpc>
                <a:spcPts val="3500"/>
              </a:lnSpc>
              <a:buAutoNum type="arabicPeriod" startAt="1"/>
            </a:pPr>
            <a:r>
              <a:rPr lang="en-US" sz="2500">
                <a:solidFill>
                  <a:srgbClr val="000000"/>
                </a:solidFill>
                <a:latin typeface="Arial"/>
                <a:ea typeface="Arial"/>
                <a:cs typeface="Arial"/>
                <a:sym typeface="Arial"/>
              </a:rPr>
              <a:t>Workers would be hired to run state-owned farms or farmers could collectively own all the land and equipment. However, the kulaks refused to surrender their farms, and millions were sent to gulags.</a:t>
            </a:r>
          </a:p>
          <a:p>
            <a:pPr algn="l" marL="539754" indent="-269877" lvl="1">
              <a:lnSpc>
                <a:spcPts val="3500"/>
              </a:lnSpc>
              <a:buAutoNum type="arabicPeriod" startAt="1"/>
            </a:pPr>
            <a:r>
              <a:rPr lang="en-US" sz="2500">
                <a:solidFill>
                  <a:srgbClr val="000000"/>
                </a:solidFill>
                <a:latin typeface="Arial"/>
                <a:ea typeface="Arial"/>
                <a:cs typeface="Arial"/>
                <a:sym typeface="Arial"/>
              </a:rPr>
              <a:t>(a) First Five-Year Plan: focused on heavy industry and the production of coal, oil, steel and electricity. The targets were mostly unrealistic but improvements were made; (b) Second Five-Year Plan: continued focus on industry but also on transport and the production of consumer goods. The Moscow underground was built, as were canal and rail links; (c) Third Five-Year Plan: was cut short due to the 1941 invasion by Germany. Instead ,the focus switched to the production of arms and ammunition.</a:t>
            </a:r>
          </a:p>
          <a:p>
            <a:pPr algn="l" marL="539754" indent="-269877" lvl="1">
              <a:lnSpc>
                <a:spcPts val="3500"/>
              </a:lnSpc>
              <a:buAutoNum type="arabicPeriod" startAt="1"/>
            </a:pPr>
            <a:r>
              <a:rPr lang="en-US" sz="2500">
                <a:solidFill>
                  <a:srgbClr val="000000"/>
                </a:solidFill>
                <a:latin typeface="Arial"/>
                <a:ea typeface="Arial"/>
                <a:cs typeface="Arial"/>
                <a:sym typeface="Arial"/>
              </a:rPr>
              <a:t>Yes, Stalin’s attempts to industrialise the USSR were successful, as coal, steel and oil output increased. It also led to the building of the Moscow underground, canals and rail links, which were key to transporting goods.</a:t>
            </a:r>
          </a:p>
          <a:p>
            <a:pPr algn="l" marL="539754" indent="-269877" lvl="1">
              <a:lnSpc>
                <a:spcPts val="3500"/>
              </a:lnSpc>
              <a:buAutoNum type="arabicPeriod" startAt="1"/>
            </a:pPr>
            <a:r>
              <a:rPr lang="en-US" sz="2500">
                <a:solidFill>
                  <a:srgbClr val="000000"/>
                </a:solidFill>
                <a:latin typeface="Arial"/>
                <a:ea typeface="Arial"/>
                <a:cs typeface="Arial"/>
                <a:sym typeface="Arial"/>
              </a:rPr>
              <a:t>Dictator: someone who has gained almost total control over their country and uses a variety of means, especially terror and propaganda, to hold on to power.</a:t>
            </a:r>
          </a:p>
          <a:p>
            <a:pPr algn="l" marL="539754" indent="-269877" lvl="1">
              <a:lnSpc>
                <a:spcPts val="3500"/>
              </a:lnSpc>
              <a:buAutoNum type="arabicPeriod" startAt="1"/>
            </a:pPr>
            <a:r>
              <a:rPr lang="en-US" sz="2500">
                <a:solidFill>
                  <a:srgbClr val="000000"/>
                </a:solidFill>
                <a:latin typeface="Arial"/>
                <a:ea typeface="Arial"/>
                <a:cs typeface="Arial"/>
                <a:sym typeface="Arial"/>
              </a:rPr>
              <a:t>The NKVD was the name of the reorganised secret police force that replaced the Cheka. It targeted ‘enemies of the state’.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300 (Artefact, 2nd Edition)</a:t>
            </a:r>
          </a:p>
        </p:txBody>
      </p:sp>
      <p:sp>
        <p:nvSpPr>
          <p:cNvPr name="TextBox 8" id="8"/>
          <p:cNvSpPr txBox="true"/>
          <p:nvPr/>
        </p:nvSpPr>
        <p:spPr>
          <a:xfrm rot="0">
            <a:off x="1028700" y="1819275"/>
            <a:ext cx="15609955" cy="5381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7. Show trial: a staged trial held in public to influence popular opinion; Stalin ensured convictions by having the defendants tortured for their confessions. Their families were also threatened with arrest and torture.</a:t>
            </a:r>
          </a:p>
          <a:p>
            <a:pPr algn="l">
              <a:lnSpc>
                <a:spcPts val="4200"/>
              </a:lnSpc>
            </a:pPr>
            <a:r>
              <a:rPr lang="en-US" sz="3000">
                <a:solidFill>
                  <a:srgbClr val="000000"/>
                </a:solidFill>
                <a:latin typeface="Arial"/>
                <a:ea typeface="Arial"/>
                <a:cs typeface="Arial"/>
                <a:sym typeface="Arial"/>
              </a:rPr>
              <a:t>8. The Red Army was purged in 1937 because Stalin did not trust anyone who had served under Trotsky, the Red Army’s previous leader.</a:t>
            </a:r>
          </a:p>
          <a:p>
            <a:pPr algn="l">
              <a:lnSpc>
                <a:spcPts val="4200"/>
              </a:lnSpc>
            </a:pPr>
            <a:r>
              <a:rPr lang="en-US" sz="3000">
                <a:solidFill>
                  <a:srgbClr val="000000"/>
                </a:solidFill>
                <a:latin typeface="Arial"/>
                <a:ea typeface="Arial"/>
                <a:cs typeface="Arial"/>
                <a:sym typeface="Arial"/>
              </a:rPr>
              <a:t>9. </a:t>
            </a:r>
            <a:r>
              <a:rPr lang="en-US" sz="3000">
                <a:solidFill>
                  <a:srgbClr val="000000"/>
                </a:solidFill>
                <a:latin typeface="Arial"/>
                <a:ea typeface="Arial"/>
                <a:cs typeface="Arial"/>
                <a:sym typeface="Arial"/>
              </a:rPr>
              <a:t>Stalin used terror to achieve total control of the USSR through the use of the NKVD, gulags for enemies of the state, the show trials and purges of the Red Army and his own party.</a:t>
            </a:r>
          </a:p>
          <a:p>
            <a:pPr algn="l">
              <a:lnSpc>
                <a:spcPts val="4200"/>
              </a:lnSpc>
            </a:pPr>
            <a:r>
              <a:rPr lang="en-US" sz="3000">
                <a:solidFill>
                  <a:srgbClr val="000000"/>
                </a:solidFill>
                <a:latin typeface="Arial"/>
                <a:ea typeface="Arial"/>
                <a:cs typeface="Arial"/>
                <a:sym typeface="Arial"/>
              </a:rPr>
              <a:t>10. </a:t>
            </a:r>
            <a:r>
              <a:rPr lang="en-US" sz="3000">
                <a:solidFill>
                  <a:srgbClr val="000000"/>
                </a:solidFill>
                <a:latin typeface="Arial"/>
                <a:ea typeface="Arial"/>
                <a:cs typeface="Arial"/>
                <a:sym typeface="Arial"/>
              </a:rPr>
              <a:t>Dictatorships need to use terror as a tactic so as to prevent any uprisings against them and ensure that they keep control of their country.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1432331"/>
            <a:ext cx="16253460" cy="7737951"/>
          </a:xfrm>
          <a:custGeom>
            <a:avLst/>
            <a:gdLst/>
            <a:ahLst/>
            <a:cxnLst/>
            <a:rect r="r" b="b" t="t" l="l"/>
            <a:pathLst>
              <a:path h="7737951" w="16253460">
                <a:moveTo>
                  <a:pt x="0" y="0"/>
                </a:moveTo>
                <a:lnTo>
                  <a:pt x="16253460" y="0"/>
                </a:lnTo>
                <a:lnTo>
                  <a:pt x="16253460" y="7737951"/>
                </a:lnTo>
                <a:lnTo>
                  <a:pt x="0" y="773795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Propaganda</a:t>
            </a:r>
          </a:p>
        </p:txBody>
      </p:sp>
      <p:sp>
        <p:nvSpPr>
          <p:cNvPr name="TextBox 8" id="8"/>
          <p:cNvSpPr txBox="true"/>
          <p:nvPr/>
        </p:nvSpPr>
        <p:spPr>
          <a:xfrm rot="0">
            <a:off x="1028700" y="2139949"/>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Stalin used propaganda to go hand-in-hand with terror in order to keep control of the USSR and its messages loomed large in people’s lives.</a:t>
            </a:r>
          </a:p>
          <a:p>
            <a:pPr algn="l" marL="539754" indent="-269877" lvl="1">
              <a:lnSpc>
                <a:spcPts val="3500"/>
              </a:lnSpc>
              <a:buFont typeface="Arial"/>
              <a:buChar char="•"/>
            </a:pPr>
            <a:r>
              <a:rPr lang="en-US" sz="2500">
                <a:solidFill>
                  <a:srgbClr val="000000"/>
                </a:solidFill>
                <a:latin typeface="Arial"/>
                <a:ea typeface="Arial"/>
                <a:cs typeface="Arial"/>
                <a:sym typeface="Arial"/>
              </a:rPr>
              <a:t>The Communist newspaper was called </a:t>
            </a:r>
            <a:r>
              <a:rPr lang="en-US" b="true" sz="2500" i="true">
                <a:solidFill>
                  <a:srgbClr val="000000"/>
                </a:solidFill>
                <a:latin typeface="Arial Bold Italics"/>
                <a:ea typeface="Arial Bold Italics"/>
                <a:cs typeface="Arial Bold Italics"/>
                <a:sym typeface="Arial Bold Italics"/>
              </a:rPr>
              <a:t>Pravda</a:t>
            </a:r>
            <a:r>
              <a:rPr lang="en-US" sz="2500">
                <a:solidFill>
                  <a:srgbClr val="000000"/>
                </a:solidFill>
                <a:latin typeface="Arial"/>
                <a:ea typeface="Arial"/>
                <a:cs typeface="Arial"/>
                <a:sym typeface="Arial"/>
              </a:rPr>
              <a:t> (‘Truth’). In it, Stalin was praised and his rivals were criticised.</a:t>
            </a:r>
          </a:p>
          <a:p>
            <a:pPr algn="l" marL="539754" indent="-269877" lvl="1">
              <a:lnSpc>
                <a:spcPts val="3500"/>
              </a:lnSpc>
              <a:buFont typeface="Arial"/>
              <a:buChar char="•"/>
            </a:pPr>
            <a:r>
              <a:rPr lang="en-US" sz="2500">
                <a:solidFill>
                  <a:srgbClr val="000000"/>
                </a:solidFill>
                <a:latin typeface="Arial"/>
                <a:ea typeface="Arial"/>
                <a:cs typeface="Arial"/>
                <a:sym typeface="Arial"/>
              </a:rPr>
              <a:t>Posters and works of art had to present the idea of a successful country with a happy workforce, demonstrating the greatness of the USSR (and the success of communism).</a:t>
            </a:r>
          </a:p>
          <a:p>
            <a:pPr algn="l" marL="539754" indent="-269877" lvl="1">
              <a:lnSpc>
                <a:spcPts val="3500"/>
              </a:lnSpc>
              <a:buFont typeface="Arial"/>
              <a:buChar char="•"/>
            </a:pPr>
            <a:r>
              <a:rPr lang="en-US" sz="2500">
                <a:solidFill>
                  <a:srgbClr val="000000"/>
                </a:solidFill>
                <a:latin typeface="Arial"/>
                <a:ea typeface="Arial"/>
                <a:cs typeface="Arial"/>
                <a:sym typeface="Arial"/>
              </a:rPr>
              <a:t>Stalin had become a godlike figure as he created a 'cult of personality' around himself: posters and statues of him were everywhere in the USSR.</a:t>
            </a:r>
          </a:p>
          <a:p>
            <a:pPr algn="l" marL="539754" indent="-269877" lvl="1">
              <a:lnSpc>
                <a:spcPts val="3500"/>
              </a:lnSpc>
              <a:buFont typeface="Arial"/>
              <a:buChar char="•"/>
            </a:pPr>
            <a:r>
              <a:rPr lang="en-US" sz="2500">
                <a:solidFill>
                  <a:srgbClr val="000000"/>
                </a:solidFill>
                <a:latin typeface="Arial"/>
                <a:ea typeface="Arial"/>
                <a:cs typeface="Arial"/>
                <a:sym typeface="Arial"/>
              </a:rPr>
              <a:t>Cities and streets were named after Stalin, for example </a:t>
            </a:r>
            <a:r>
              <a:rPr lang="en-US" b="true" sz="2500">
                <a:solidFill>
                  <a:srgbClr val="000000"/>
                </a:solidFill>
                <a:latin typeface="Arial Bold"/>
                <a:ea typeface="Arial Bold"/>
                <a:cs typeface="Arial Bold"/>
                <a:sym typeface="Arial Bold"/>
              </a:rPr>
              <a:t>Stalingrad </a:t>
            </a:r>
            <a:r>
              <a:rPr lang="en-US" sz="2500">
                <a:solidFill>
                  <a:srgbClr val="000000"/>
                </a:solidFill>
                <a:latin typeface="Arial"/>
                <a:ea typeface="Arial"/>
                <a:cs typeface="Arial"/>
                <a:sym typeface="Arial"/>
              </a:rPr>
              <a:t>(modern day </a:t>
            </a:r>
            <a:r>
              <a:rPr lang="en-US" b="true" sz="2500">
                <a:solidFill>
                  <a:srgbClr val="000000"/>
                </a:solidFill>
                <a:latin typeface="Arial Bold"/>
                <a:ea typeface="Arial Bold"/>
                <a:cs typeface="Arial Bold"/>
                <a:sym typeface="Arial Bold"/>
              </a:rPr>
              <a:t>Volgograd</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Stalinsk </a:t>
            </a:r>
            <a:r>
              <a:rPr lang="en-US" sz="2500">
                <a:solidFill>
                  <a:srgbClr val="000000"/>
                </a:solidFill>
                <a:latin typeface="Arial"/>
                <a:ea typeface="Arial"/>
                <a:cs typeface="Arial"/>
                <a:sym typeface="Arial"/>
              </a:rPr>
              <a:t>(modern day </a:t>
            </a:r>
            <a:r>
              <a:rPr lang="en-US" b="true" sz="2500">
                <a:solidFill>
                  <a:srgbClr val="000000"/>
                </a:solidFill>
                <a:latin typeface="Arial Bold"/>
                <a:ea typeface="Arial Bold"/>
                <a:cs typeface="Arial Bold"/>
                <a:sym typeface="Arial Bold"/>
              </a:rPr>
              <a:t>Novokuznetsk</a:t>
            </a:r>
            <a:r>
              <a:rPr lang="en-US" sz="2500">
                <a:solidFill>
                  <a:srgbClr val="000000"/>
                </a:solidFill>
                <a:latin typeface="Arial"/>
                <a:ea typeface="Arial"/>
                <a:cs typeface="Arial"/>
                <a:sym typeface="Arial"/>
              </a:rPr>
              <a:t>). Just like </a:t>
            </a:r>
            <a:r>
              <a:rPr lang="en-US" b="true" sz="2500">
                <a:solidFill>
                  <a:srgbClr val="000000"/>
                </a:solidFill>
                <a:latin typeface="Arial Bold"/>
                <a:ea typeface="Arial Bold"/>
                <a:cs typeface="Arial Bold"/>
                <a:sym typeface="Arial Bold"/>
              </a:rPr>
              <a:t>Leningrad </a:t>
            </a:r>
            <a:r>
              <a:rPr lang="en-US" sz="2500">
                <a:solidFill>
                  <a:srgbClr val="000000"/>
                </a:solidFill>
                <a:latin typeface="Arial"/>
                <a:ea typeface="Arial"/>
                <a:cs typeface="Arial"/>
                <a:sym typeface="Arial"/>
              </a:rPr>
              <a:t>(</a:t>
            </a:r>
            <a:r>
              <a:rPr lang="en-US" b="true" sz="2500">
                <a:solidFill>
                  <a:srgbClr val="000000"/>
                </a:solidFill>
                <a:latin typeface="Arial Bold"/>
                <a:ea typeface="Arial Bold"/>
                <a:cs typeface="Arial Bold"/>
                <a:sym typeface="Arial Bold"/>
              </a:rPr>
              <a:t>Petrograd </a:t>
            </a:r>
            <a:r>
              <a:rPr lang="en-US" sz="2500">
                <a:solidFill>
                  <a:srgbClr val="000000"/>
                </a:solidFill>
                <a:latin typeface="Arial"/>
                <a:ea typeface="Arial"/>
                <a:cs typeface="Arial"/>
                <a:sym typeface="Arial"/>
              </a:rPr>
              <a:t>or</a:t>
            </a:r>
            <a:r>
              <a:rPr lang="en-US" b="true" sz="2500">
                <a:solidFill>
                  <a:srgbClr val="000000"/>
                </a:solidFill>
                <a:latin typeface="Arial Bold"/>
                <a:ea typeface="Arial Bold"/>
                <a:cs typeface="Arial Bold"/>
                <a:sym typeface="Arial Bold"/>
              </a:rPr>
              <a:t> St Petersburg</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Stalin was referred to as ‘</a:t>
            </a:r>
            <a:r>
              <a:rPr lang="en-US" b="true" sz="2500">
                <a:solidFill>
                  <a:srgbClr val="000000"/>
                </a:solidFill>
                <a:latin typeface="Arial Bold"/>
                <a:ea typeface="Arial Bold"/>
                <a:cs typeface="Arial Bold"/>
                <a:sym typeface="Arial Bold"/>
              </a:rPr>
              <a:t>the Brilliant Genius of Humanity</a:t>
            </a:r>
            <a:r>
              <a:rPr lang="en-US" sz="2500">
                <a:solidFill>
                  <a:srgbClr val="000000"/>
                </a:solidFill>
                <a:latin typeface="Arial"/>
                <a:ea typeface="Arial"/>
                <a:cs typeface="Arial"/>
                <a:sym typeface="Arial"/>
              </a:rPr>
              <a:t>’ and ‘</a:t>
            </a:r>
            <a:r>
              <a:rPr lang="en-US" b="true" sz="2500">
                <a:solidFill>
                  <a:srgbClr val="000000"/>
                </a:solidFill>
                <a:latin typeface="Arial Bold"/>
                <a:ea typeface="Arial Bold"/>
                <a:cs typeface="Arial Bold"/>
                <a:sym typeface="Arial Bold"/>
              </a:rPr>
              <a:t>the Father of Nations</a:t>
            </a:r>
            <a:r>
              <a:rPr lang="en-US" sz="2500">
                <a:solidFill>
                  <a:srgbClr val="000000"/>
                </a:solidFill>
                <a:latin typeface="Arial"/>
                <a:ea typeface="Arial"/>
                <a:cs typeface="Arial"/>
                <a:sym typeface="Arial"/>
              </a:rPr>
              <a:t>’.</a:t>
            </a:r>
          </a:p>
          <a:p>
            <a:pPr algn="l" marL="539754" indent="-269877" lvl="1">
              <a:lnSpc>
                <a:spcPts val="3500"/>
              </a:lnSpc>
              <a:buFont typeface="Arial"/>
              <a:buChar char="•"/>
            </a:pPr>
            <a:r>
              <a:rPr lang="en-US" sz="2500">
                <a:solidFill>
                  <a:srgbClr val="000000"/>
                </a:solidFill>
                <a:latin typeface="Arial"/>
                <a:ea typeface="Arial"/>
                <a:cs typeface="Arial"/>
                <a:sym typeface="Arial"/>
              </a:rPr>
              <a:t>Those declared enemies of the state or killed in purges were sometimes even airbrushed out of photographs or removed from all records, as if they had never existed.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3.9 EXAMINE </a:t>
            </a:r>
            <a:r>
              <a:rPr lang="en-US" sz="3000">
                <a:solidFill>
                  <a:srgbClr val="000000"/>
                </a:solidFill>
                <a:latin typeface="Arial"/>
                <a:ea typeface="Arial"/>
                <a:cs typeface="Arial"/>
                <a:sym typeface="Arial"/>
              </a:rPr>
              <a:t>life in one fascist country and one communist country in the twentieth century.</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a:p>
            <a:pPr algn="l">
              <a:lnSpc>
                <a:spcPts val="4200"/>
              </a:lnSpc>
            </a:pPr>
            <a:r>
              <a:rPr lang="en-US" sz="3000" b="true">
                <a:solidFill>
                  <a:srgbClr val="000000"/>
                </a:solidFill>
                <a:latin typeface="Arial Bold"/>
                <a:ea typeface="Arial Bold"/>
                <a:cs typeface="Arial Bold"/>
                <a:sym typeface="Arial Bold"/>
              </a:rPr>
              <a:t>1.9 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b="true">
                <a:solidFill>
                  <a:srgbClr val="000000"/>
                </a:solidFill>
                <a:latin typeface="Arial Bold"/>
                <a:ea typeface="Arial Bold"/>
                <a:cs typeface="Arial Bold"/>
                <a:sym typeface="Arial Bold"/>
              </a:rPr>
              <a:t>1.10 DEMONSTRATE </a:t>
            </a:r>
            <a:r>
              <a:rPr lang="en-US" sz="3000">
                <a:solidFill>
                  <a:srgbClr val="000000"/>
                </a:solidFill>
                <a:latin typeface="Arial"/>
                <a:ea typeface="Arial"/>
                <a:cs typeface="Arial"/>
                <a:sym typeface="Arial"/>
              </a:rPr>
              <a:t>chronological awareness by creating and maintaining timelines to locate personalities, issues and events in their appropriate historical eras.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778084" y="0"/>
            <a:ext cx="14731832" cy="9725311"/>
          </a:xfrm>
          <a:custGeom>
            <a:avLst/>
            <a:gdLst/>
            <a:ahLst/>
            <a:cxnLst/>
            <a:rect r="r" b="b" t="t" l="l"/>
            <a:pathLst>
              <a:path h="9725311" w="14731832">
                <a:moveTo>
                  <a:pt x="0" y="0"/>
                </a:moveTo>
                <a:lnTo>
                  <a:pt x="14731832" y="0"/>
                </a:lnTo>
                <a:lnTo>
                  <a:pt x="1473183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9" id="9"/>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0"/>
            <a:ext cx="7893321" cy="5316575"/>
          </a:xfrm>
          <a:custGeom>
            <a:avLst/>
            <a:gdLst/>
            <a:ahLst/>
            <a:cxnLst/>
            <a:rect r="r" b="b" t="t" l="l"/>
            <a:pathLst>
              <a:path h="5316575" w="7893321">
                <a:moveTo>
                  <a:pt x="0" y="0"/>
                </a:moveTo>
                <a:lnTo>
                  <a:pt x="7893321" y="0"/>
                </a:lnTo>
                <a:lnTo>
                  <a:pt x="7893321" y="5316575"/>
                </a:lnTo>
                <a:lnTo>
                  <a:pt x="0" y="5316575"/>
                </a:lnTo>
                <a:lnTo>
                  <a:pt x="0" y="0"/>
                </a:lnTo>
                <a:close/>
              </a:path>
            </a:pathLst>
          </a:custGeom>
          <a:blipFill>
            <a:blip r:embed="rId2"/>
            <a:stretch>
              <a:fillRect l="0" t="0" r="0" b="0"/>
            </a:stretch>
          </a:blipFill>
        </p:spPr>
      </p:sp>
      <p:sp>
        <p:nvSpPr>
          <p:cNvPr name="Freeform 7" id="7"/>
          <p:cNvSpPr/>
          <p:nvPr/>
        </p:nvSpPr>
        <p:spPr>
          <a:xfrm flipH="false" flipV="false" rot="0">
            <a:off x="9082028" y="4408735"/>
            <a:ext cx="7857232" cy="5316575"/>
          </a:xfrm>
          <a:custGeom>
            <a:avLst/>
            <a:gdLst/>
            <a:ahLst/>
            <a:cxnLst/>
            <a:rect r="r" b="b" t="t" l="l"/>
            <a:pathLst>
              <a:path h="5316575" w="7857232">
                <a:moveTo>
                  <a:pt x="0" y="0"/>
                </a:moveTo>
                <a:lnTo>
                  <a:pt x="7857232" y="0"/>
                </a:lnTo>
                <a:lnTo>
                  <a:pt x="7857232" y="5316576"/>
                </a:lnTo>
                <a:lnTo>
                  <a:pt x="0" y="5316576"/>
                </a:lnTo>
                <a:lnTo>
                  <a:pt x="0" y="0"/>
                </a:lnTo>
                <a:close/>
              </a:path>
            </a:pathLst>
          </a:custGeom>
          <a:blipFill>
            <a:blip r:embed="rId3"/>
            <a:stretch>
              <a:fillRect l="0" t="-14535" r="0" b="0"/>
            </a:stretch>
          </a:blipFill>
        </p:spPr>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10" id="10"/>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Education</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Propaganda was also used in schools – textbooks were rewritten to make Stalin’s role in the October Revolution and the Russian Civil War look more impressive. </a:t>
            </a:r>
            <a:r>
              <a:rPr lang="en-US" sz="3000">
                <a:solidFill>
                  <a:srgbClr val="000000"/>
                </a:solidFill>
                <a:latin typeface="Arial"/>
                <a:ea typeface="Arial"/>
                <a:cs typeface="Arial"/>
                <a:sym typeface="Arial"/>
              </a:rPr>
              <a:t>The roles of others, such as Trotsky, were downplayed or erased completely.</a:t>
            </a:r>
          </a:p>
          <a:p>
            <a:pPr algn="l" marL="647702" indent="-323851" lvl="1">
              <a:lnSpc>
                <a:spcPts val="4200"/>
              </a:lnSpc>
              <a:buFont typeface="Arial"/>
              <a:buChar char="•"/>
            </a:pPr>
            <a:r>
              <a:rPr lang="en-US" sz="3000">
                <a:solidFill>
                  <a:srgbClr val="000000"/>
                </a:solidFill>
                <a:latin typeface="Arial"/>
                <a:ea typeface="Arial"/>
                <a:cs typeface="Arial"/>
                <a:sym typeface="Arial"/>
              </a:rPr>
              <a:t>Stalin made attending school compulsory to combat illiteracy and improve efficiency in the workplace. He also brought back exams that had been removed during Lenin’s rule. </a:t>
            </a:r>
          </a:p>
          <a:p>
            <a:pPr algn="l" marL="647702" indent="-323851" lvl="1">
              <a:lnSpc>
                <a:spcPts val="4200"/>
              </a:lnSpc>
              <a:buFont typeface="Arial"/>
              <a:buChar char="•"/>
            </a:pPr>
            <a:r>
              <a:rPr lang="en-US" sz="3000">
                <a:solidFill>
                  <a:srgbClr val="000000"/>
                </a:solidFill>
                <a:latin typeface="Arial"/>
                <a:ea typeface="Arial"/>
                <a:cs typeface="Arial"/>
                <a:sym typeface="Arial"/>
              </a:rPr>
              <a:t>Before the revolution, literacy rates in Russia were roughly 28% overall (only 13% for women). Records claim that literacy rates soared to 56% in 1924 and 75% by 1937.</a:t>
            </a:r>
          </a:p>
          <a:p>
            <a:pPr algn="l" marL="647702" indent="-323851" lvl="1">
              <a:lnSpc>
                <a:spcPts val="4200"/>
              </a:lnSpc>
              <a:buFont typeface="Arial"/>
              <a:buChar char="•"/>
            </a:pPr>
            <a:r>
              <a:rPr lang="en-US" sz="3000">
                <a:solidFill>
                  <a:srgbClr val="000000"/>
                </a:solidFill>
                <a:latin typeface="Arial"/>
                <a:ea typeface="Arial"/>
                <a:cs typeface="Arial"/>
                <a:sym typeface="Arial"/>
              </a:rPr>
              <a:t>Children were to learn how to be of the greatest possible service to their country.</a:t>
            </a:r>
          </a:p>
          <a:p>
            <a:pPr algn="l" marL="647702" indent="-323851" lvl="1">
              <a:lnSpc>
                <a:spcPts val="4200"/>
              </a:lnSpc>
              <a:buFont typeface="Arial"/>
              <a:buChar char="•"/>
            </a:pPr>
            <a:r>
              <a:rPr lang="en-US" sz="3000">
                <a:solidFill>
                  <a:srgbClr val="000000"/>
                </a:solidFill>
                <a:latin typeface="Arial"/>
                <a:ea typeface="Arial"/>
                <a:cs typeface="Arial"/>
                <a:sym typeface="Arial"/>
              </a:rPr>
              <a:t>Youth organisations such as the </a:t>
            </a:r>
            <a:r>
              <a:rPr lang="en-US" b="true" sz="3000">
                <a:solidFill>
                  <a:srgbClr val="000000"/>
                </a:solidFill>
                <a:latin typeface="Arial Bold"/>
                <a:ea typeface="Arial Bold"/>
                <a:cs typeface="Arial Bold"/>
                <a:sym typeface="Arial Bold"/>
              </a:rPr>
              <a:t>Young Communists</a:t>
            </a:r>
            <a:r>
              <a:rPr lang="en-US" sz="3000">
                <a:solidFill>
                  <a:srgbClr val="000000"/>
                </a:solidFill>
                <a:latin typeface="Arial"/>
                <a:ea typeface="Arial"/>
                <a:cs typeface="Arial"/>
                <a:sym typeface="Arial"/>
              </a:rPr>
              <a:t> and the </a:t>
            </a:r>
            <a:r>
              <a:rPr lang="en-US" b="true" sz="3000">
                <a:solidFill>
                  <a:srgbClr val="000000"/>
                </a:solidFill>
                <a:latin typeface="Arial Bold"/>
                <a:ea typeface="Arial Bold"/>
                <a:cs typeface="Arial Bold"/>
                <a:sym typeface="Arial Bold"/>
              </a:rPr>
              <a:t>Komsomol </a:t>
            </a:r>
            <a:r>
              <a:rPr lang="en-US" sz="3000">
                <a:solidFill>
                  <a:srgbClr val="000000"/>
                </a:solidFill>
                <a:latin typeface="Arial"/>
                <a:ea typeface="Arial"/>
                <a:cs typeface="Arial"/>
                <a:sym typeface="Arial"/>
              </a:rPr>
              <a:t>were founded. Both worked to convince the youth of the importance of communism so that they would ensure it continued into future generations. </a:t>
            </a:r>
          </a:p>
          <a:p>
            <a:pPr algn="l">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Women’s Lives Under Stalin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ea typeface="Arial"/>
                <a:cs typeface="Arial"/>
                <a:sym typeface="Arial"/>
              </a:rPr>
              <a:t>Stalin was more conservative than Lenin; he wanted the birth rate to be high because the USSR would need many children to build up its workforce and army. </a:t>
            </a:r>
          </a:p>
          <a:p>
            <a:pPr algn="l" marL="647702" indent="-323851" lvl="1">
              <a:lnSpc>
                <a:spcPts val="4200"/>
              </a:lnSpc>
              <a:buFont typeface="Arial"/>
              <a:buChar char="•"/>
            </a:pPr>
            <a:r>
              <a:rPr lang="en-US" sz="3000">
                <a:solidFill>
                  <a:srgbClr val="000000"/>
                </a:solidFill>
                <a:latin typeface="Arial"/>
                <a:ea typeface="Arial"/>
                <a:cs typeface="Arial"/>
                <a:sym typeface="Arial"/>
              </a:rPr>
              <a:t>Parents received a </a:t>
            </a:r>
            <a:r>
              <a:rPr lang="en-US" b="true" sz="3000">
                <a:solidFill>
                  <a:srgbClr val="000000"/>
                </a:solidFill>
                <a:latin typeface="Arial Bold"/>
                <a:ea typeface="Arial Bold"/>
                <a:cs typeface="Arial Bold"/>
                <a:sym typeface="Arial Bold"/>
              </a:rPr>
              <a:t>child allowance </a:t>
            </a:r>
            <a:r>
              <a:rPr lang="en-US" sz="3000">
                <a:solidFill>
                  <a:srgbClr val="000000"/>
                </a:solidFill>
                <a:latin typeface="Arial"/>
                <a:ea typeface="Arial"/>
                <a:cs typeface="Arial"/>
                <a:sym typeface="Arial"/>
              </a:rPr>
              <a:t>from the state but only if married.</a:t>
            </a:r>
          </a:p>
          <a:p>
            <a:pPr algn="l" marL="647702" indent="-323851" lvl="1">
              <a:lnSpc>
                <a:spcPts val="4200"/>
              </a:lnSpc>
              <a:buFont typeface="Arial"/>
              <a:buChar char="•"/>
            </a:pPr>
            <a:r>
              <a:rPr lang="en-US" sz="3000">
                <a:solidFill>
                  <a:srgbClr val="000000"/>
                </a:solidFill>
                <a:latin typeface="Arial"/>
                <a:ea typeface="Arial"/>
                <a:cs typeface="Arial"/>
                <a:sym typeface="Arial"/>
              </a:rPr>
              <a:t>Divorce was discouraged and contraception was made illegal again.</a:t>
            </a:r>
          </a:p>
          <a:p>
            <a:pPr algn="l" marL="647702" indent="-323851" lvl="1">
              <a:lnSpc>
                <a:spcPts val="4200"/>
              </a:lnSpc>
              <a:buFont typeface="Arial"/>
              <a:buChar char="•"/>
            </a:pPr>
            <a:r>
              <a:rPr lang="en-US" sz="3000">
                <a:solidFill>
                  <a:srgbClr val="000000"/>
                </a:solidFill>
                <a:latin typeface="Arial"/>
                <a:ea typeface="Arial"/>
                <a:cs typeface="Arial"/>
                <a:sym typeface="Arial"/>
              </a:rPr>
              <a:t>Women who had six or more children were paid 2,000 roubles per year for five years as a reward; mothers of nine or more also received a medal.</a:t>
            </a:r>
          </a:p>
          <a:p>
            <a:pPr algn="l" marL="647702" indent="-323851" lvl="1">
              <a:lnSpc>
                <a:spcPts val="4200"/>
              </a:lnSpc>
              <a:buFont typeface="Arial"/>
              <a:buChar char="•"/>
            </a:pPr>
            <a:r>
              <a:rPr lang="en-US" sz="3000">
                <a:solidFill>
                  <a:srgbClr val="000000"/>
                </a:solidFill>
                <a:latin typeface="Arial"/>
                <a:ea typeface="Arial"/>
                <a:cs typeface="Arial"/>
                <a:sym typeface="Arial"/>
              </a:rPr>
              <a:t>In 1935, women made up 44% of the Soviet workforce; by </a:t>
            </a:r>
            <a:r>
              <a:rPr lang="en-US" b="true" sz="3000">
                <a:solidFill>
                  <a:srgbClr val="000000"/>
                </a:solidFill>
                <a:latin typeface="Arial Bold"/>
                <a:ea typeface="Arial Bold"/>
                <a:cs typeface="Arial Bold"/>
                <a:sym typeface="Arial Bold"/>
              </a:rPr>
              <a:t>1937</a:t>
            </a:r>
            <a:r>
              <a:rPr lang="en-US" sz="3000">
                <a:solidFill>
                  <a:srgbClr val="000000"/>
                </a:solidFill>
                <a:latin typeface="Arial"/>
                <a:ea typeface="Arial"/>
                <a:cs typeface="Arial"/>
                <a:sym typeface="Arial"/>
              </a:rPr>
              <a:t> it was </a:t>
            </a:r>
            <a:r>
              <a:rPr lang="en-US" b="true" sz="3000">
                <a:solidFill>
                  <a:srgbClr val="000000"/>
                </a:solidFill>
                <a:latin typeface="Arial Bold"/>
                <a:ea typeface="Arial Bold"/>
                <a:cs typeface="Arial Bold"/>
                <a:sym typeface="Arial Bold"/>
              </a:rPr>
              <a:t>50%.</a:t>
            </a:r>
          </a:p>
          <a:p>
            <a:pPr algn="l">
              <a:lnSpc>
                <a:spcPts val="4200"/>
              </a:lnSpc>
            </a:pP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BADEFF"/>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6598618" y="2222500"/>
            <a:ext cx="10119243"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Josef Stalin was born in Gori, Georgia. At 16 he was in training to be a priest, but was expelled for his radical Marxist ideas. He joined the Bolshevik Party, as a result of which he was arrested and set to Siberia in 1904. He joined the Bolshevik central committee in 1912. He had a minor role in the October Revolution of 1917. During the Russian Civil War, he organised the 'Red Terror'. Stalin became the Communist Party general secretary in 1922 and gradually gained power. When Lenin died in 1924, Stalin seized power. He organised the combining of small farms into larger 'collective farms'. In the 1930s, Stalin held purgers of anyone who was a threat to his power, including the Red Army. The show trials were intended to frighten his opponents. In August 1939, Stalin signed a 'non-aggression pact' with Germany. However, after Germany invaded the Soviet Union in 1941, he entered an alliance with Britain and France against the Germans. After the war, the USSR emerged as a superpower. Stalin died in 1953 and is buried in the Kremlin Wall Necropolis in Moscow. </a:t>
            </a:r>
          </a:p>
        </p:txBody>
      </p:sp>
      <p:sp>
        <p:nvSpPr>
          <p:cNvPr name="Freeform 7" id="7"/>
          <p:cNvSpPr/>
          <p:nvPr/>
        </p:nvSpPr>
        <p:spPr>
          <a:xfrm flipH="false" flipV="false" rot="0">
            <a:off x="1028700" y="2327275"/>
            <a:ext cx="5040777" cy="6857163"/>
          </a:xfrm>
          <a:custGeom>
            <a:avLst/>
            <a:gdLst/>
            <a:ahLst/>
            <a:cxnLst/>
            <a:rect r="r" b="b" t="t" l="l"/>
            <a:pathLst>
              <a:path h="6857163" w="5040777">
                <a:moveTo>
                  <a:pt x="0" y="0"/>
                </a:moveTo>
                <a:lnTo>
                  <a:pt x="5040777" y="0"/>
                </a:lnTo>
                <a:lnTo>
                  <a:pt x="5040777" y="6857163"/>
                </a:lnTo>
                <a:lnTo>
                  <a:pt x="0" y="6857163"/>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Josef Stalin, 1878-1953</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0" id="10"/>
          <p:cNvSpPr txBox="true"/>
          <p:nvPr/>
        </p:nvSpPr>
        <p:spPr>
          <a:xfrm rot="5400000">
            <a:off x="12498388" y="4760912"/>
            <a:ext cx="102870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Thirteen: The French Revolution</a:t>
            </a:r>
          </a:p>
        </p:txBody>
      </p:sp>
      <p:sp>
        <p:nvSpPr>
          <p:cNvPr name="TextBox 11" id="11"/>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302 (Artefact, 2nd Edition)</a:t>
            </a:r>
          </a:p>
        </p:txBody>
      </p:sp>
      <p:sp>
        <p:nvSpPr>
          <p:cNvPr name="TextBox 8" id="8"/>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is propaganda? Give three examples of how it was used by Stalin.</a:t>
            </a:r>
          </a:p>
          <a:p>
            <a:pPr algn="l" marL="647702" indent="-323851" lvl="1">
              <a:lnSpc>
                <a:spcPts val="4200"/>
              </a:lnSpc>
              <a:buAutoNum type="arabicPeriod" startAt="1"/>
            </a:pPr>
            <a:r>
              <a:rPr lang="en-US" sz="3000">
                <a:solidFill>
                  <a:srgbClr val="0DA33B"/>
                </a:solidFill>
                <a:latin typeface="Arial"/>
                <a:ea typeface="Arial"/>
                <a:cs typeface="Arial"/>
                <a:sym typeface="Arial"/>
              </a:rPr>
              <a:t>Why do you think that dictatorships need to use propaganda?</a:t>
            </a:r>
          </a:p>
          <a:p>
            <a:pPr algn="l" marL="647702" indent="-323851" lvl="1">
              <a:lnSpc>
                <a:spcPts val="4200"/>
              </a:lnSpc>
              <a:buAutoNum type="arabicPeriod" startAt="1"/>
            </a:pPr>
            <a:r>
              <a:rPr lang="en-US" sz="3000">
                <a:solidFill>
                  <a:srgbClr val="0DA33B"/>
                </a:solidFill>
                <a:latin typeface="Arial"/>
                <a:ea typeface="Arial"/>
                <a:cs typeface="Arial"/>
                <a:sym typeface="Arial"/>
              </a:rPr>
              <a:t>Name two ways that Stalin’s educational policies benefited the USSR. </a:t>
            </a:r>
          </a:p>
          <a:p>
            <a:pPr algn="l" marL="647702" indent="-323851" lvl="1">
              <a:lnSpc>
                <a:spcPts val="4200"/>
              </a:lnSpc>
              <a:buAutoNum type="arabicPeriod" startAt="1"/>
            </a:pPr>
            <a:r>
              <a:rPr lang="en-US" sz="3000">
                <a:solidFill>
                  <a:srgbClr val="0DA33B"/>
                </a:solidFill>
                <a:latin typeface="Arial"/>
                <a:ea typeface="Arial"/>
                <a:cs typeface="Arial"/>
                <a:sym typeface="Arial"/>
              </a:rPr>
              <a:t>What policies did Stalin introduce to encourage large families?</a:t>
            </a:r>
          </a:p>
          <a:p>
            <a:pPr algn="l" marL="647702" indent="-323851" lvl="1">
              <a:lnSpc>
                <a:spcPts val="4200"/>
              </a:lnSpc>
              <a:buAutoNum type="arabicPeriod" startAt="1"/>
            </a:pPr>
            <a:r>
              <a:rPr lang="en-US" sz="3000">
                <a:solidFill>
                  <a:srgbClr val="0DA33B"/>
                </a:solidFill>
                <a:latin typeface="Arial"/>
                <a:ea typeface="Arial"/>
                <a:cs typeface="Arial"/>
                <a:sym typeface="Arial"/>
              </a:rPr>
              <a:t>Do you think that Stalin’s ideas about women reflected those of Marx? Explain your answer.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302 (Artefact, 2nd Edition)</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Propaganda is information that has been designed to influence the attitudes and behaviours of the general public. The Communist Party newspaper called Pravda (‘Truth’); posters and works of art; Stalin’s name on cities and streets; the total erasure of people who had fallen out of favour; the show trials.</a:t>
            </a:r>
          </a:p>
          <a:p>
            <a:pPr algn="l" marL="539754" indent="-269877" lvl="1">
              <a:lnSpc>
                <a:spcPts val="3500"/>
              </a:lnSpc>
              <a:buAutoNum type="arabicPeriod" startAt="1"/>
            </a:pPr>
            <a:r>
              <a:rPr lang="en-US" sz="2500">
                <a:solidFill>
                  <a:srgbClr val="000000"/>
                </a:solidFill>
                <a:latin typeface="Arial"/>
                <a:ea typeface="Arial"/>
                <a:cs typeface="Arial"/>
                <a:sym typeface="Arial"/>
              </a:rPr>
              <a:t>Dictators need to use propaganda so that their failings are not shown, and so as to convince people that they are a good and strong leader. Propaganda also presents the country in a falsely positive light to other countries.</a:t>
            </a:r>
          </a:p>
          <a:p>
            <a:pPr algn="l" marL="539754" indent="-269877" lvl="1">
              <a:lnSpc>
                <a:spcPts val="3500"/>
              </a:lnSpc>
              <a:buAutoNum type="arabicPeriod" startAt="1"/>
            </a:pPr>
            <a:r>
              <a:rPr lang="en-US" sz="2500">
                <a:solidFill>
                  <a:srgbClr val="000000"/>
                </a:solidFill>
                <a:latin typeface="Arial"/>
                <a:ea typeface="Arial"/>
                <a:cs typeface="Arial"/>
                <a:sym typeface="Arial"/>
              </a:rPr>
              <a:t>Stalin made school compulsory to combat illiteracy and improve efficiency in the workplace; exams were also brought back. Before the revolution, literacy rates in Russia were roughly 28% overall (but only 13% for women).Records claim that overall literacy rates soared to 56% in 1924 and to 75% by 1937.</a:t>
            </a:r>
          </a:p>
          <a:p>
            <a:pPr algn="l" marL="539754" indent="-269877" lvl="1">
              <a:lnSpc>
                <a:spcPts val="3500"/>
              </a:lnSpc>
              <a:buAutoNum type="arabicPeriod" startAt="1"/>
            </a:pPr>
            <a:r>
              <a:rPr lang="en-US" sz="2500">
                <a:solidFill>
                  <a:srgbClr val="000000"/>
                </a:solidFill>
                <a:latin typeface="Arial"/>
                <a:ea typeface="Arial"/>
                <a:cs typeface="Arial"/>
                <a:sym typeface="Arial"/>
              </a:rPr>
              <a:t>Parents received a child allowance from the state, but only if married. Divorce was discouraged and contraception was made illegal again. Women who had six or more children were paid 2,000 roubles per year for five years as a reward from the state. Mothers of nine or more children received a medal.</a:t>
            </a:r>
          </a:p>
          <a:p>
            <a:pPr algn="l" marL="539754" indent="-269877" lvl="1">
              <a:lnSpc>
                <a:spcPts val="3500"/>
              </a:lnSpc>
              <a:buAutoNum type="arabicPeriod" startAt="1"/>
            </a:pPr>
            <a:r>
              <a:rPr lang="en-US" sz="2500">
                <a:solidFill>
                  <a:srgbClr val="000000"/>
                </a:solidFill>
                <a:latin typeface="Arial"/>
                <a:ea typeface="Arial"/>
                <a:cs typeface="Arial"/>
                <a:sym typeface="Arial"/>
              </a:rPr>
              <a:t>Students may answer yes or no, once they back their opinion up with a reason based on what they have learned, for example: ‘Yes’, because Marx believed in equality amongst people, and Stalin was providing women with the ability to continue working, even with children; or ‘No’, because some of the important advances towards equality made under Lenin were reversed and women’s potential was again regarded in terms of their capacity to produce and raise large families. Contraception was banned under Stalin and divorce was made difficult to achieve.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351814" y="3367397"/>
            <a:ext cx="17584390" cy="1714500"/>
          </a:xfrm>
          <a:prstGeom prst="rect">
            <a:avLst/>
          </a:prstGeom>
        </p:spPr>
        <p:txBody>
          <a:bodyPr anchor="t" rtlCol="false" tIns="0" lIns="0" bIns="0" rIns="0">
            <a:spAutoFit/>
          </a:bodyPr>
          <a:lstStyle/>
          <a:p>
            <a:pPr algn="ctr">
              <a:lnSpc>
                <a:spcPts val="12599"/>
              </a:lnSpc>
            </a:pPr>
            <a:r>
              <a:rPr lang="en-US" b="true" sz="9000" spc="405">
                <a:solidFill>
                  <a:srgbClr val="004AAD"/>
                </a:solidFill>
                <a:latin typeface="Arial Bold"/>
                <a:ea typeface="Arial Bold"/>
                <a:cs typeface="Arial Bold"/>
                <a:sym typeface="Arial Bold"/>
              </a:rPr>
              <a:t>22.4: SUMMARY</a:t>
            </a:r>
          </a:p>
        </p:txBody>
      </p:sp>
      <p:sp>
        <p:nvSpPr>
          <p:cNvPr name="TextBox 5" id="5"/>
          <p:cNvSpPr txBox="true"/>
          <p:nvPr/>
        </p:nvSpPr>
        <p:spPr>
          <a:xfrm rot="0">
            <a:off x="351814"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ea typeface="Daydream"/>
                <a:cs typeface="Daydream"/>
                <a:sym typeface="Daydream"/>
              </a:rPr>
              <a:t>22.4: summary</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22</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1917-1939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61753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Vladimir Lenin created the first communist state after the October Revolution of 1917. </a:t>
            </a:r>
            <a:r>
              <a:rPr lang="en-US" sz="2500">
                <a:solidFill>
                  <a:srgbClr val="000000"/>
                </a:solidFill>
                <a:latin typeface="Arial"/>
                <a:ea typeface="Arial"/>
                <a:cs typeface="Arial"/>
                <a:sym typeface="Arial"/>
              </a:rPr>
              <a:t>His political party was called the Bolsheviks.</a:t>
            </a:r>
          </a:p>
          <a:p>
            <a:pPr algn="l" marL="539754" indent="-269877" lvl="1">
              <a:lnSpc>
                <a:spcPts val="3500"/>
              </a:lnSpc>
              <a:buFont typeface="Arial"/>
              <a:buChar char="•"/>
            </a:pPr>
            <a:r>
              <a:rPr lang="en-US" sz="2500">
                <a:solidFill>
                  <a:srgbClr val="000000"/>
                </a:solidFill>
                <a:latin typeface="Arial"/>
                <a:ea typeface="Arial"/>
                <a:cs typeface="Arial"/>
                <a:sym typeface="Arial"/>
              </a:rPr>
              <a:t>Lenin did not name a successor. When he died, a power struggle took place between Kamanev, Zinoviev, Bukharin, Trotsky and Stalin. Josef Stalin rose to power.</a:t>
            </a:r>
          </a:p>
          <a:p>
            <a:pPr algn="l" marL="539754" indent="-269877" lvl="1">
              <a:lnSpc>
                <a:spcPts val="3500"/>
              </a:lnSpc>
              <a:buFont typeface="Arial"/>
              <a:buChar char="•"/>
            </a:pPr>
            <a:r>
              <a:rPr lang="en-US" sz="2500">
                <a:solidFill>
                  <a:srgbClr val="000000"/>
                </a:solidFill>
                <a:latin typeface="Arial"/>
                <a:ea typeface="Arial"/>
                <a:cs typeface="Arial"/>
                <a:sym typeface="Arial"/>
              </a:rPr>
              <a:t>Stalin aimed to industrialise and modernise the USSR. He began a method called collectivisation. He also created three Five Year Plans to increase production in the USSR. </a:t>
            </a:r>
          </a:p>
          <a:p>
            <a:pPr algn="l" marL="539754" indent="-269877" lvl="1">
              <a:lnSpc>
                <a:spcPts val="3500"/>
              </a:lnSpc>
              <a:buFont typeface="Arial"/>
              <a:buChar char="•"/>
            </a:pPr>
            <a:r>
              <a:rPr lang="en-US" sz="2500">
                <a:solidFill>
                  <a:srgbClr val="000000"/>
                </a:solidFill>
                <a:latin typeface="Arial"/>
                <a:ea typeface="Arial"/>
                <a:cs typeface="Arial"/>
                <a:sym typeface="Arial"/>
              </a:rPr>
              <a:t>Stalin used terror tactics to intimidate the Russian people. For example; the purges, the NKVD, the gulags and the show trials. He used propaganda to control information and to project a strong, forward looking image of the USSR to the outside world. Examples included: posters and statues, youth groups, the party newspaper </a:t>
            </a:r>
            <a:r>
              <a:rPr lang="en-US" sz="2500" i="true">
                <a:solidFill>
                  <a:srgbClr val="000000"/>
                </a:solidFill>
                <a:latin typeface="Arial Italics"/>
                <a:ea typeface="Arial Italics"/>
                <a:cs typeface="Arial Italics"/>
                <a:sym typeface="Arial Italics"/>
              </a:rPr>
              <a:t>Pravda, </a:t>
            </a:r>
            <a:r>
              <a:rPr lang="en-US" sz="2500">
                <a:solidFill>
                  <a:srgbClr val="000000"/>
                </a:solidFill>
                <a:latin typeface="Arial"/>
                <a:ea typeface="Arial"/>
                <a:cs typeface="Arial"/>
                <a:sym typeface="Arial"/>
              </a:rPr>
              <a:t>rewriting history textbooks and altered photographs and records.</a:t>
            </a:r>
          </a:p>
          <a:p>
            <a:pPr algn="l" marL="539754" indent="-269877" lvl="1">
              <a:lnSpc>
                <a:spcPts val="3500"/>
              </a:lnSpc>
              <a:buFont typeface="Arial"/>
              <a:buChar char="•"/>
            </a:pPr>
            <a:r>
              <a:rPr lang="en-US" sz="2500">
                <a:solidFill>
                  <a:srgbClr val="000000"/>
                </a:solidFill>
                <a:latin typeface="Arial"/>
                <a:ea typeface="Arial"/>
                <a:cs typeface="Arial"/>
                <a:sym typeface="Arial"/>
              </a:rPr>
              <a:t>Under Stalin, school was made compulsory and literacy rates soared.</a:t>
            </a:r>
          </a:p>
          <a:p>
            <a:pPr algn="l" marL="539754" indent="-269877" lvl="1">
              <a:lnSpc>
                <a:spcPts val="3500"/>
              </a:lnSpc>
              <a:buFont typeface="Arial"/>
              <a:buChar char="•"/>
            </a:pPr>
            <a:r>
              <a:rPr lang="en-US" sz="2500">
                <a:solidFill>
                  <a:srgbClr val="000000"/>
                </a:solidFill>
                <a:latin typeface="Arial"/>
                <a:ea typeface="Arial"/>
                <a:cs typeface="Arial"/>
                <a:sym typeface="Arial"/>
              </a:rPr>
              <a:t>Earlier moves towards equality for Russian women were limited under Stalin. Divorce was discouraged, and contraception and abortion was made illegal once more, as Stalin wanted a high birth rate for his workforce and army. </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Reflecting on... Life in Communist Russia</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32480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October Revolution of 1917 created the world's first communist state. Lenin and Stalin set up a system to be a beacon to the rest of the world and encourage the spread of communism. The USSR industrialised rapidly and access to education and health care was improved. However, its people lived in fear of the state. The conflict between communism and other political ideologies - first fascism and later Western democracy - would dominate the twentieth century. </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8" id="8"/>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After World War I, under the leadership of Vladimir Lenin, Russia became the first communist state. </a:t>
            </a:r>
            <a:r>
              <a:rPr lang="en-US" sz="3000">
                <a:solidFill>
                  <a:srgbClr val="000000"/>
                </a:solidFill>
                <a:latin typeface="Arial"/>
                <a:ea typeface="Arial"/>
                <a:cs typeface="Arial"/>
                <a:sym typeface="Arial"/>
              </a:rPr>
              <a:t>Josef Stalin took over from Lenin and used terror and propaganda to keep control and ensure that communism remained strong in Russia. Within a generation, Russia was transformed from a backwards, agricultural, peasant society to a more modern, industrial, urban one. However, it was the Russian people who paid a high price for this transformation.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Q4</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Winter Palace, St. Petersburg, Russia</a:t>
            </a:r>
          </a:p>
          <a:p>
            <a:pPr algn="l">
              <a:lnSpc>
                <a:spcPts val="3500"/>
              </a:lnSpc>
            </a:pPr>
            <a:r>
              <a:rPr lang="en-US" sz="2500">
                <a:solidFill>
                  <a:srgbClr val="000000"/>
                </a:solidFill>
                <a:latin typeface="Arial"/>
                <a:ea typeface="Arial"/>
                <a:cs typeface="Arial"/>
                <a:sym typeface="Arial"/>
              </a:rPr>
              <a:t>Kremlin, Moscow, Russia</a:t>
            </a:r>
          </a:p>
          <a:p>
            <a:pPr algn="l">
              <a:lnSpc>
                <a:spcPts val="3500"/>
              </a:lnSpc>
            </a:pPr>
            <a:r>
              <a:rPr lang="en-US" sz="2500">
                <a:solidFill>
                  <a:srgbClr val="000000"/>
                </a:solidFill>
                <a:latin typeface="Arial"/>
                <a:ea typeface="Arial"/>
                <a:cs typeface="Arial"/>
                <a:sym typeface="Arial"/>
              </a:rPr>
              <a:t>Butovo Firing Range, Moscow, Russia</a:t>
            </a:r>
          </a:p>
          <a:p>
            <a:pPr algn="l">
              <a:lnSpc>
                <a:spcPts val="3500"/>
              </a:lnSpc>
            </a:pPr>
            <a:r>
              <a:rPr lang="en-US" sz="2500">
                <a:solidFill>
                  <a:srgbClr val="000000"/>
                </a:solidFill>
                <a:latin typeface="Arial"/>
                <a:ea typeface="Arial"/>
                <a:cs typeface="Arial"/>
                <a:sym typeface="Arial"/>
              </a:rPr>
              <a:t>Lenin's Mausoleum, Moscow, Russia</a:t>
            </a:r>
          </a:p>
          <a:p>
            <a:pPr algn="l">
              <a:lnSpc>
                <a:spcPts val="3500"/>
              </a:lnSpc>
            </a:pPr>
            <a:r>
              <a:rPr lang="en-US" sz="2500">
                <a:solidFill>
                  <a:srgbClr val="000000"/>
                </a:solidFill>
                <a:latin typeface="Arial"/>
                <a:ea typeface="Arial"/>
                <a:cs typeface="Arial"/>
                <a:sym typeface="Arial"/>
              </a:rPr>
              <a:t>Gulag Museum, Moscow, Russia</a:t>
            </a:r>
          </a:p>
          <a:p>
            <a:pPr algn="l">
              <a:lnSpc>
                <a:spcPts val="3500"/>
              </a:lnSpc>
            </a:pPr>
          </a:p>
        </p:txBody>
      </p:sp>
      <p:sp>
        <p:nvSpPr>
          <p:cNvPr name="TextBox 10" id="10"/>
          <p:cNvSpPr txBox="true"/>
          <p:nvPr/>
        </p:nvSpPr>
        <p:spPr>
          <a:xfrm rot="0">
            <a:off x="8833677" y="2673636"/>
            <a:ext cx="7804977"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Vladimir Lenin</a:t>
            </a:r>
          </a:p>
          <a:p>
            <a:pPr algn="l">
              <a:lnSpc>
                <a:spcPts val="3500"/>
              </a:lnSpc>
            </a:pPr>
            <a:r>
              <a:rPr lang="en-US" sz="2500">
                <a:solidFill>
                  <a:srgbClr val="000000"/>
                </a:solidFill>
                <a:latin typeface="Arial"/>
                <a:ea typeface="Arial"/>
                <a:cs typeface="Arial"/>
                <a:sym typeface="Arial"/>
              </a:rPr>
              <a:t>Josef Stalin</a:t>
            </a:r>
          </a:p>
          <a:p>
            <a:pPr algn="l">
              <a:lnSpc>
                <a:spcPts val="3500"/>
              </a:lnSpc>
            </a:pPr>
            <a:r>
              <a:rPr lang="en-US" sz="2500">
                <a:solidFill>
                  <a:srgbClr val="000000"/>
                </a:solidFill>
                <a:latin typeface="Arial"/>
                <a:ea typeface="Arial"/>
                <a:cs typeface="Arial"/>
                <a:sym typeface="Arial"/>
              </a:rPr>
              <a:t>Lavrentiy Beria</a:t>
            </a:r>
          </a:p>
          <a:p>
            <a:pPr algn="l">
              <a:lnSpc>
                <a:spcPts val="3500"/>
              </a:lnSpc>
            </a:pPr>
            <a:r>
              <a:rPr lang="en-US" sz="2500">
                <a:solidFill>
                  <a:srgbClr val="000000"/>
                </a:solidFill>
                <a:latin typeface="Arial"/>
                <a:ea typeface="Arial"/>
                <a:cs typeface="Arial"/>
                <a:sym typeface="Arial"/>
              </a:rPr>
              <a:t>Nikita Khrushchev</a:t>
            </a:r>
          </a:p>
          <a:p>
            <a:pPr algn="l">
              <a:lnSpc>
                <a:spcPts val="3500"/>
              </a:lnSpc>
            </a:pPr>
            <a:r>
              <a:rPr lang="en-US" sz="2500">
                <a:solidFill>
                  <a:srgbClr val="000000"/>
                </a:solidFill>
                <a:latin typeface="Arial"/>
                <a:ea typeface="Arial"/>
                <a:cs typeface="Arial"/>
                <a:sym typeface="Arial"/>
              </a:rPr>
              <a:t>Leon Trotsky</a:t>
            </a:r>
          </a:p>
          <a:p>
            <a:pPr algn="l">
              <a:lnSpc>
                <a:spcPts val="3500"/>
              </a:lnSpc>
            </a:pPr>
            <a:r>
              <a:rPr lang="en-US" sz="2500">
                <a:solidFill>
                  <a:srgbClr val="000000"/>
                </a:solidFill>
                <a:latin typeface="Arial"/>
                <a:ea typeface="Arial"/>
                <a:cs typeface="Arial"/>
                <a:sym typeface="Arial"/>
              </a:rPr>
              <a:t>Dora Kaplan</a:t>
            </a:r>
          </a:p>
          <a:p>
            <a:pPr algn="l">
              <a:lnSpc>
                <a:spcPts val="3500"/>
              </a:lnSpc>
            </a:pPr>
            <a:r>
              <a:rPr lang="en-US" sz="2500">
                <a:solidFill>
                  <a:srgbClr val="000000"/>
                </a:solidFill>
                <a:latin typeface="Arial"/>
                <a:ea typeface="Arial"/>
                <a:cs typeface="Arial"/>
                <a:sym typeface="Arial"/>
              </a:rPr>
              <a:t>Lyudmila Pavlichenko</a:t>
            </a:r>
          </a:p>
          <a:p>
            <a:pPr algn="l">
              <a:lnSpc>
                <a:spcPts val="3500"/>
              </a:lnSpc>
            </a:pPr>
            <a:r>
              <a:rPr lang="en-US" sz="2500">
                <a:solidFill>
                  <a:srgbClr val="000000"/>
                </a:solidFill>
                <a:latin typeface="Arial"/>
                <a:ea typeface="Arial"/>
                <a:cs typeface="Arial"/>
                <a:sym typeface="Arial"/>
              </a:rPr>
              <a:t>Trofim Lysenko</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b="true" sz="6500" spc="292">
                <a:solidFill>
                  <a:srgbClr val="004AAD"/>
                </a:solidFill>
                <a:latin typeface="Arial Bold"/>
                <a:ea typeface="Arial Bold"/>
                <a:cs typeface="Arial Bold"/>
                <a:sym typeface="Arial Bold"/>
              </a:rPr>
              <a:t>22.1: COMMUNISM AND THE BOLSHEVIKS</a:t>
            </a:r>
          </a:p>
        </p:txBody>
      </p:sp>
      <p:sp>
        <p:nvSpPr>
          <p:cNvPr name="TextBox 5" id="5"/>
          <p:cNvSpPr txBox="true"/>
          <p:nvPr/>
        </p:nvSpPr>
        <p:spPr>
          <a:xfrm rot="0">
            <a:off x="0" y="3932547"/>
            <a:ext cx="18288000" cy="955675"/>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22.1: communism and the bolsheviks</a:t>
            </a:r>
          </a:p>
        </p:txBody>
      </p:sp>
      <p:sp>
        <p:nvSpPr>
          <p:cNvPr name="TextBox 6" id="6"/>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22</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1917-1939</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33425"/>
            <a:ext cx="15609955" cy="1438275"/>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Communism takes root in Russia</a:t>
            </a:r>
          </a:p>
        </p:txBody>
      </p:sp>
      <p:sp>
        <p:nvSpPr>
          <p:cNvPr name="TextBox 8" id="8"/>
          <p:cNvSpPr txBox="true"/>
          <p:nvPr/>
        </p:nvSpPr>
        <p:spPr>
          <a:xfrm rot="0">
            <a:off x="1028700" y="2120899"/>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Russia’s poor performance in World War I prompted riots and strikes. </a:t>
            </a:r>
            <a:r>
              <a:rPr lang="en-US" sz="3000" b="true">
                <a:solidFill>
                  <a:srgbClr val="000000"/>
                </a:solidFill>
                <a:latin typeface="Arial Bold"/>
                <a:ea typeface="Arial Bold"/>
                <a:cs typeface="Arial Bold"/>
                <a:sym typeface="Arial Bold"/>
              </a:rPr>
              <a:t>Tsar Nicholas II of the Romanov Dynasty </a:t>
            </a:r>
            <a:r>
              <a:rPr lang="en-US" sz="3000">
                <a:solidFill>
                  <a:srgbClr val="000000"/>
                </a:solidFill>
                <a:latin typeface="Arial"/>
                <a:ea typeface="Arial"/>
                <a:cs typeface="Arial"/>
                <a:sym typeface="Arial"/>
              </a:rPr>
              <a:t>was forced to step down in February 1917 and replaced by a </a:t>
            </a:r>
            <a:r>
              <a:rPr lang="en-US" sz="3000" b="true">
                <a:solidFill>
                  <a:srgbClr val="000000"/>
                </a:solidFill>
                <a:latin typeface="Arial Bold"/>
                <a:ea typeface="Arial Bold"/>
                <a:cs typeface="Arial Bold"/>
                <a:sym typeface="Arial Bold"/>
              </a:rPr>
              <a:t>Provisional Government </a:t>
            </a:r>
            <a:r>
              <a:rPr lang="en-US" sz="3000">
                <a:solidFill>
                  <a:srgbClr val="000000"/>
                </a:solidFill>
                <a:latin typeface="Arial"/>
                <a:ea typeface="Arial"/>
                <a:cs typeface="Arial"/>
                <a:sym typeface="Arial"/>
              </a:rPr>
              <a:t>during the </a:t>
            </a:r>
            <a:r>
              <a:rPr lang="en-US" sz="3000" b="true">
                <a:solidFill>
                  <a:srgbClr val="000000"/>
                </a:solidFill>
                <a:latin typeface="Arial Bold"/>
                <a:ea typeface="Arial Bold"/>
                <a:cs typeface="Arial Bold"/>
                <a:sym typeface="Arial Bold"/>
              </a:rPr>
              <a:t>February</a:t>
            </a:r>
            <a:r>
              <a:rPr lang="en-US" sz="3000">
                <a:solidFill>
                  <a:srgbClr val="000000"/>
                </a:solidFill>
                <a:latin typeface="Arial"/>
                <a:ea typeface="Arial"/>
                <a:cs typeface="Arial"/>
                <a:sym typeface="Arial"/>
              </a:rPr>
              <a:t> </a:t>
            </a:r>
            <a:r>
              <a:rPr lang="en-US" sz="3000" b="true">
                <a:solidFill>
                  <a:srgbClr val="000000"/>
                </a:solidFill>
                <a:latin typeface="Arial Bold"/>
                <a:ea typeface="Arial Bold"/>
                <a:cs typeface="Arial Bold"/>
                <a:sym typeface="Arial Bold"/>
              </a:rPr>
              <a:t>Revolution</a:t>
            </a:r>
            <a:r>
              <a:rPr lang="en-US" sz="3000">
                <a:solidFill>
                  <a:srgbClr val="000000"/>
                </a:solidFill>
                <a:latin typeface="Arial"/>
                <a:ea typeface="Arial"/>
                <a:cs typeface="Arial"/>
                <a:sym typeface="Arial"/>
              </a:rPr>
              <a:t>. The Provisional Government was overthrown by </a:t>
            </a:r>
            <a:r>
              <a:rPr lang="en-US" sz="3000" b="true">
                <a:solidFill>
                  <a:srgbClr val="000000"/>
                </a:solidFill>
                <a:latin typeface="Arial Bold"/>
                <a:ea typeface="Arial Bold"/>
                <a:cs typeface="Arial Bold"/>
                <a:sym typeface="Arial Bold"/>
              </a:rPr>
              <a:t>Vladimir Lenin</a:t>
            </a:r>
            <a:r>
              <a:rPr lang="en-US" sz="3000">
                <a:solidFill>
                  <a:srgbClr val="000000"/>
                </a:solidFill>
                <a:latin typeface="Arial"/>
                <a:ea typeface="Arial"/>
                <a:cs typeface="Arial"/>
                <a:sym typeface="Arial"/>
              </a:rPr>
              <a:t> during the </a:t>
            </a:r>
            <a:r>
              <a:rPr lang="en-US" sz="3000" b="true">
                <a:solidFill>
                  <a:srgbClr val="000000"/>
                </a:solidFill>
                <a:latin typeface="Arial Bold"/>
                <a:ea typeface="Arial Bold"/>
                <a:cs typeface="Arial Bold"/>
                <a:sym typeface="Arial Bold"/>
              </a:rPr>
              <a:t>October Revolution of 1917</a:t>
            </a:r>
            <a:r>
              <a:rPr lang="en-US" sz="3000">
                <a:solidFill>
                  <a:srgbClr val="000000"/>
                </a:solidFill>
                <a:latin typeface="Arial"/>
                <a:ea typeface="Arial"/>
                <a:cs typeface="Arial"/>
                <a:sym typeface="Arial"/>
              </a:rPr>
              <a:t> when the Provisional government failed to pull Russia out of the war. The Tsar and his family were imprisoned in a house far from the capital. </a:t>
            </a:r>
          </a:p>
          <a:p>
            <a:pPr algn="l">
              <a:lnSpc>
                <a:spcPts val="4200"/>
              </a:lnSpc>
            </a:pPr>
            <a:r>
              <a:rPr lang="en-US" sz="3000">
                <a:solidFill>
                  <a:srgbClr val="000000"/>
                </a:solidFill>
                <a:latin typeface="Arial"/>
                <a:ea typeface="Arial"/>
                <a:cs typeface="Arial"/>
                <a:sym typeface="Arial"/>
              </a:rPr>
              <a:t>Lenin and his followers were known as the </a:t>
            </a:r>
            <a:r>
              <a:rPr lang="en-US" sz="3000" b="true">
                <a:solidFill>
                  <a:srgbClr val="000000"/>
                </a:solidFill>
                <a:latin typeface="Arial Bold"/>
                <a:ea typeface="Arial Bold"/>
                <a:cs typeface="Arial Bold"/>
                <a:sym typeface="Arial Bold"/>
              </a:rPr>
              <a:t>Bolsheviks</a:t>
            </a:r>
            <a:r>
              <a:rPr lang="en-US" sz="3000">
                <a:solidFill>
                  <a:srgbClr val="000000"/>
                </a:solidFill>
                <a:latin typeface="Arial"/>
                <a:ea typeface="Arial"/>
                <a:cs typeface="Arial"/>
                <a:sym typeface="Arial"/>
              </a:rPr>
              <a:t>. The Bolshevik Party believed in the ideas of </a:t>
            </a:r>
            <a:r>
              <a:rPr lang="en-US" sz="3000" b="true">
                <a:solidFill>
                  <a:srgbClr val="000000"/>
                </a:solidFill>
                <a:latin typeface="Arial Bold"/>
                <a:ea typeface="Arial Bold"/>
                <a:cs typeface="Arial Bold"/>
                <a:sym typeface="Arial Bold"/>
              </a:rPr>
              <a:t>Karl Marx</a:t>
            </a:r>
            <a:r>
              <a:rPr lang="en-US" sz="3000">
                <a:solidFill>
                  <a:srgbClr val="000000"/>
                </a:solidFill>
                <a:latin typeface="Arial"/>
                <a:ea typeface="Arial"/>
                <a:cs typeface="Arial"/>
                <a:sym typeface="Arial"/>
              </a:rPr>
              <a:t>, a German political thinker, who wanted to make society ‘classless’; the working classes should stage revolutions to end private ownership and distribute wealth. This was </a:t>
            </a:r>
            <a:r>
              <a:rPr lang="en-US" sz="3000" b="true">
                <a:solidFill>
                  <a:srgbClr val="000000"/>
                </a:solidFill>
                <a:latin typeface="Arial Bold"/>
                <a:ea typeface="Arial Bold"/>
                <a:cs typeface="Arial Bold"/>
                <a:sym typeface="Arial Bold"/>
              </a:rPr>
              <a:t>communism</a:t>
            </a:r>
            <a:r>
              <a:rPr lang="en-US" sz="3000">
                <a:solidFill>
                  <a:srgbClr val="000000"/>
                </a:solidFill>
                <a:latin typeface="Arial"/>
                <a:ea typeface="Arial"/>
                <a:cs typeface="Arial"/>
                <a:sym typeface="Arial"/>
              </a:rPr>
              <a:t>; </a:t>
            </a:r>
            <a:r>
              <a:rPr lang="en-US" sz="3000" u="sng">
                <a:solidFill>
                  <a:srgbClr val="000000"/>
                </a:solidFill>
                <a:latin typeface="Arial"/>
                <a:ea typeface="Arial"/>
                <a:cs typeface="Arial"/>
                <a:sym typeface="Arial"/>
              </a:rPr>
              <a:t>a system of government where the state controls all aspects of the economy (property, business and jobs) and of society, with limited rights for individuals</a:t>
            </a:r>
            <a:r>
              <a:rPr lang="en-US" sz="3000">
                <a:solidFill>
                  <a:srgbClr val="000000"/>
                </a:solidFill>
                <a:latin typeface="Arial"/>
                <a:ea typeface="Arial"/>
                <a:cs typeface="Arial"/>
                <a:sym typeface="Arial"/>
              </a:rPr>
              <a:t>. Religion was also discouraged, with Church property seized. </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First Communist State</a:t>
            </a:r>
          </a:p>
        </p:txBody>
      </p:sp>
      <p:sp>
        <p:nvSpPr>
          <p:cNvPr name="TextBox 8" id="8"/>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Russia became the world’s first communist state. </a:t>
            </a:r>
            <a:r>
              <a:rPr lang="en-US" sz="3000">
                <a:solidFill>
                  <a:srgbClr val="000000"/>
                </a:solidFill>
                <a:latin typeface="Arial"/>
                <a:ea typeface="Arial"/>
                <a:cs typeface="Arial"/>
                <a:sym typeface="Arial"/>
              </a:rPr>
              <a:t>All political parties other than the Bolshevik Party were banned. The government took control of the banks, factories and farms. Lenin was made a dictator. He negotiated a peace treaty with Germany that ended Russia’s involvement in World War I (the Treaty of Brest-Litovsk).</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5913534" y="7088071"/>
            <a:ext cx="5840287" cy="2170229"/>
            <a:chOff x="0" y="0"/>
            <a:chExt cx="7787049" cy="2893639"/>
          </a:xfrm>
        </p:grpSpPr>
        <p:grpSp>
          <p:nvGrpSpPr>
            <p:cNvPr name="Group 11" id="11"/>
            <p:cNvGrpSpPr/>
            <p:nvPr/>
          </p:nvGrpSpPr>
          <p:grpSpPr>
            <a:xfrm rot="0">
              <a:off x="0" y="0"/>
              <a:ext cx="7787049" cy="2893639"/>
              <a:chOff x="0" y="0"/>
              <a:chExt cx="1538183" cy="571583"/>
            </a:xfrm>
          </p:grpSpPr>
          <p:sp>
            <p:nvSpPr>
              <p:cNvPr name="Freeform 12" id="12"/>
              <p:cNvSpPr/>
              <p:nvPr/>
            </p:nvSpPr>
            <p:spPr>
              <a:xfrm flipH="false" flipV="false" rot="0">
                <a:off x="0" y="0"/>
                <a:ext cx="1538183" cy="571583"/>
              </a:xfrm>
              <a:custGeom>
                <a:avLst/>
                <a:gdLst/>
                <a:ahLst/>
                <a:cxnLst/>
                <a:rect r="r" b="b" t="t" l="l"/>
                <a:pathLst>
                  <a:path h="571583" w="1538183">
                    <a:moveTo>
                      <a:pt x="0" y="0"/>
                    </a:moveTo>
                    <a:lnTo>
                      <a:pt x="1538183" y="0"/>
                    </a:lnTo>
                    <a:lnTo>
                      <a:pt x="1538183" y="571583"/>
                    </a:lnTo>
                    <a:lnTo>
                      <a:pt x="0" y="571583"/>
                    </a:lnTo>
                    <a:close/>
                  </a:path>
                </a:pathLst>
              </a:custGeom>
              <a:solidFill>
                <a:srgbClr val="55C9FE"/>
              </a:solidFill>
              <a:ln w="47625" cap="sq">
                <a:solidFill>
                  <a:srgbClr val="002448"/>
                </a:solidFill>
                <a:prstDash val="solid"/>
                <a:miter/>
              </a:ln>
            </p:spPr>
          </p:sp>
          <p:sp>
            <p:nvSpPr>
              <p:cNvPr name="TextBox 13" id="13"/>
              <p:cNvSpPr txBox="true"/>
              <p:nvPr/>
            </p:nvSpPr>
            <p:spPr>
              <a:xfrm>
                <a:off x="0" y="-104775"/>
                <a:ext cx="1538183" cy="676358"/>
              </a:xfrm>
              <a:prstGeom prst="rect">
                <a:avLst/>
              </a:prstGeom>
            </p:spPr>
            <p:txBody>
              <a:bodyPr anchor="ctr" rtlCol="false" tIns="50800" lIns="50800" bIns="50800" rIns="50800"/>
              <a:lstStyle/>
              <a:p>
                <a:pPr algn="ctr">
                  <a:lnSpc>
                    <a:spcPts val="3500"/>
                  </a:lnSpc>
                </a:pPr>
              </a:p>
            </p:txBody>
          </p:sp>
        </p:grpSp>
        <p:sp>
          <p:nvSpPr>
            <p:cNvPr name="TextBox 14" id="14"/>
            <p:cNvSpPr txBox="true"/>
            <p:nvPr/>
          </p:nvSpPr>
          <p:spPr>
            <a:xfrm rot="0">
              <a:off x="10830" y="338897"/>
              <a:ext cx="7776220" cy="1972522"/>
            </a:xfrm>
            <a:prstGeom prst="rect">
              <a:avLst/>
            </a:prstGeom>
          </p:spPr>
          <p:txBody>
            <a:bodyPr anchor="t" rtlCol="false" tIns="0" lIns="0" bIns="0" rIns="0">
              <a:spAutoFit/>
            </a:bodyPr>
            <a:lstStyle/>
            <a:p>
              <a:pPr algn="ctr">
                <a:lnSpc>
                  <a:spcPts val="3745"/>
                </a:lnSpc>
              </a:pPr>
              <a:r>
                <a:rPr lang="en-US" b="true" sz="3500" spc="87">
                  <a:solidFill>
                    <a:srgbClr val="004AAD"/>
                  </a:solidFill>
                  <a:latin typeface="Times New Roman Bold"/>
                  <a:ea typeface="Times New Roman Bold"/>
                  <a:cs typeface="Times New Roman Bold"/>
                  <a:sym typeface="Times New Roman Bold"/>
                </a:rPr>
                <a:t>"Workers of the world, unite! You have nothing to lose but your chains"</a:t>
              </a:r>
            </a:p>
          </p:txBody>
        </p:sp>
        <p:sp>
          <p:nvSpPr>
            <p:cNvPr name="TextBox 15" id="15"/>
            <p:cNvSpPr txBox="true"/>
            <p:nvPr/>
          </p:nvSpPr>
          <p:spPr>
            <a:xfrm rot="0">
              <a:off x="2648873" y="2311419"/>
              <a:ext cx="2500133" cy="404707"/>
            </a:xfrm>
            <a:prstGeom prst="rect">
              <a:avLst/>
            </a:prstGeom>
          </p:spPr>
          <p:txBody>
            <a:bodyPr anchor="t" rtlCol="false" tIns="0" lIns="0" bIns="0" rIns="0">
              <a:spAutoFit/>
            </a:bodyPr>
            <a:lstStyle/>
            <a:p>
              <a:pPr algn="ctr">
                <a:lnSpc>
                  <a:spcPts val="1960"/>
                </a:lnSpc>
              </a:pPr>
              <a:r>
                <a:rPr lang="en-US" sz="2000" spc="84">
                  <a:solidFill>
                    <a:srgbClr val="003399"/>
                  </a:solidFill>
                  <a:latin typeface="Arial"/>
                  <a:ea typeface="Arial"/>
                  <a:cs typeface="Arial"/>
                  <a:sym typeface="Arial"/>
                </a:rPr>
                <a:t>Karl Marx</a:t>
              </a:r>
            </a:p>
          </p:txBody>
        </p:sp>
      </p:grpSp>
      <p:grpSp>
        <p:nvGrpSpPr>
          <p:cNvPr name="Group 16" id="16"/>
          <p:cNvGrpSpPr/>
          <p:nvPr/>
        </p:nvGrpSpPr>
        <p:grpSpPr>
          <a:xfrm rot="0">
            <a:off x="11383909" y="9739685"/>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16280" y="839208"/>
            <a:ext cx="8096250" cy="8240198"/>
          </a:xfrm>
          <a:custGeom>
            <a:avLst/>
            <a:gdLst/>
            <a:ahLst/>
            <a:cxnLst/>
            <a:rect r="r" b="b" t="t" l="l"/>
            <a:pathLst>
              <a:path h="8240198" w="8096250">
                <a:moveTo>
                  <a:pt x="0" y="0"/>
                </a:moveTo>
                <a:lnTo>
                  <a:pt x="8096250" y="0"/>
                </a:lnTo>
                <a:lnTo>
                  <a:pt x="8096250" y="8240198"/>
                </a:lnTo>
                <a:lnTo>
                  <a:pt x="0" y="8240198"/>
                </a:lnTo>
                <a:lnTo>
                  <a:pt x="0" y="0"/>
                </a:lnTo>
                <a:close/>
              </a:path>
            </a:pathLst>
          </a:custGeom>
          <a:blipFill>
            <a:blip r:embed="rId2"/>
            <a:stretch>
              <a:fillRect l="-14527" t="-1903" r="-5165" b="-2220"/>
            </a:stretch>
          </a:blipFill>
        </p:spPr>
      </p:sp>
      <p:sp>
        <p:nvSpPr>
          <p:cNvPr name="Freeform 7" id="7"/>
          <p:cNvSpPr/>
          <p:nvPr/>
        </p:nvSpPr>
        <p:spPr>
          <a:xfrm flipH="false" flipV="false" rot="0">
            <a:off x="8812530" y="1240365"/>
            <a:ext cx="8096250" cy="7437886"/>
          </a:xfrm>
          <a:custGeom>
            <a:avLst/>
            <a:gdLst/>
            <a:ahLst/>
            <a:cxnLst/>
            <a:rect r="r" b="b" t="t" l="l"/>
            <a:pathLst>
              <a:path h="7437886" w="8096250">
                <a:moveTo>
                  <a:pt x="0" y="0"/>
                </a:moveTo>
                <a:lnTo>
                  <a:pt x="8096250" y="0"/>
                </a:lnTo>
                <a:lnTo>
                  <a:pt x="8096250" y="7437885"/>
                </a:lnTo>
                <a:lnTo>
                  <a:pt x="0" y="7437885"/>
                </a:lnTo>
                <a:lnTo>
                  <a:pt x="0" y="0"/>
                </a:lnTo>
                <a:close/>
              </a:path>
            </a:pathLst>
          </a:custGeom>
          <a:blipFill>
            <a:blip r:embed="rId3"/>
            <a:stretch>
              <a:fillRect l="-3907" t="-2944" r="-3607" b="-3599"/>
            </a:stretch>
          </a:blipFill>
        </p:spPr>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Twenty-Two: Life in Communist Russia</a:t>
            </a:r>
          </a:p>
        </p:txBody>
      </p:sp>
      <p:sp>
        <p:nvSpPr>
          <p:cNvPr name="TextBox 10" id="10"/>
          <p:cNvSpPr txBox="true"/>
          <p:nvPr/>
        </p:nvSpPr>
        <p:spPr>
          <a:xfrm rot="0">
            <a:off x="1028700" y="9794295"/>
            <a:ext cx="10355209"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4"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5"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6" tooltip="https://educate.ie/"/>
              </a:rPr>
              <a:t>educate.ie</a:t>
            </a:r>
            <a:r>
              <a:rPr lang="en-US" sz="1800">
                <a:solidFill>
                  <a:srgbClr val="000000"/>
                </a:solidFill>
                <a:latin typeface="Arial"/>
                <a:ea typeface="Arial"/>
                <a:cs typeface="Arial"/>
                <a:sym typeface="Arial"/>
              </a:rPr>
              <a:t>)</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DAFpq1ZDdS4</dc:identifier>
  <dcterms:modified xsi:type="dcterms:W3CDTF">2011-08-01T06:04:30Z</dcterms:modified>
  <cp:revision>1</cp:revision>
  <dc:title>Ch. 22 - Life in Communist Russia</dc:title>
</cp:coreProperties>
</file>